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4" r:id="rId4"/>
    <p:sldId id="275" r:id="rId5"/>
    <p:sldId id="260" r:id="rId6"/>
    <p:sldId id="261" r:id="rId7"/>
    <p:sldId id="271" r:id="rId8"/>
    <p:sldId id="276" r:id="rId9"/>
    <p:sldId id="257" r:id="rId10"/>
    <p:sldId id="277" r:id="rId11"/>
    <p:sldId id="263" r:id="rId12"/>
    <p:sldId id="278" r:id="rId13"/>
    <p:sldId id="264" r:id="rId14"/>
    <p:sldId id="279" r:id="rId15"/>
    <p:sldId id="265" r:id="rId16"/>
    <p:sldId id="296" r:id="rId17"/>
    <p:sldId id="266" r:id="rId18"/>
    <p:sldId id="297" r:id="rId19"/>
    <p:sldId id="267" r:id="rId20"/>
    <p:sldId id="298" r:id="rId21"/>
    <p:sldId id="268" r:id="rId22"/>
    <p:sldId id="299" r:id="rId23"/>
    <p:sldId id="269" r:id="rId24"/>
    <p:sldId id="300" r:id="rId25"/>
    <p:sldId id="270" r:id="rId26"/>
    <p:sldId id="301" r:id="rId27"/>
    <p:sldId id="293" r:id="rId28"/>
    <p:sldId id="294" r:id="rId29"/>
    <p:sldId id="295" r:id="rId30"/>
    <p:sldId id="272" r:id="rId31"/>
    <p:sldId id="283" r:id="rId32"/>
    <p:sldId id="284" r:id="rId33"/>
    <p:sldId id="285" r:id="rId34"/>
    <p:sldId id="286" r:id="rId35"/>
    <p:sldId id="258" r:id="rId36"/>
    <p:sldId id="280" r:id="rId37"/>
    <p:sldId id="281" r:id="rId38"/>
    <p:sldId id="282" r:id="rId39"/>
    <p:sldId id="259" r:id="rId40"/>
    <p:sldId id="262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2061A-1BAE-4534-AB8C-1BB37F7E3241}" type="datetimeFigureOut">
              <a:rPr lang="en-AU" smtClean="0"/>
              <a:t>5/11/2015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D189D56-16AD-4044-93A9-15E29576474B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2061A-1BAE-4534-AB8C-1BB37F7E3241}" type="datetimeFigureOut">
              <a:rPr lang="en-AU" smtClean="0"/>
              <a:t>5/11/2015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9D56-16AD-4044-93A9-15E29576474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2061A-1BAE-4534-AB8C-1BB37F7E3241}" type="datetimeFigureOut">
              <a:rPr lang="en-AU" smtClean="0"/>
              <a:t>5/11/2015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9D56-16AD-4044-93A9-15E29576474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2061A-1BAE-4534-AB8C-1BB37F7E3241}" type="datetimeFigureOut">
              <a:rPr lang="en-AU" smtClean="0"/>
              <a:t>5/11/2015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9D56-16AD-4044-93A9-15E29576474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2061A-1BAE-4534-AB8C-1BB37F7E3241}" type="datetimeFigureOut">
              <a:rPr lang="en-AU" smtClean="0"/>
              <a:t>5/11/2015</a:t>
            </a:fld>
            <a:endParaRPr lang="en-A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9D56-16AD-4044-93A9-15E29576474B}" type="slidenum">
              <a:rPr lang="en-AU" smtClean="0"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2061A-1BAE-4534-AB8C-1BB37F7E3241}" type="datetimeFigureOut">
              <a:rPr lang="en-AU" smtClean="0"/>
              <a:t>5/11/2015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9D56-16AD-4044-93A9-15E29576474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2061A-1BAE-4534-AB8C-1BB37F7E3241}" type="datetimeFigureOut">
              <a:rPr lang="en-AU" smtClean="0"/>
              <a:t>5/11/2015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9D56-16AD-4044-93A9-15E29576474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2061A-1BAE-4534-AB8C-1BB37F7E3241}" type="datetimeFigureOut">
              <a:rPr lang="en-AU" smtClean="0"/>
              <a:t>5/11/2015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9D56-16AD-4044-93A9-15E29576474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2061A-1BAE-4534-AB8C-1BB37F7E3241}" type="datetimeFigureOut">
              <a:rPr lang="en-AU" smtClean="0"/>
              <a:t>5/11/2015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9D56-16AD-4044-93A9-15E29576474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2061A-1BAE-4534-AB8C-1BB37F7E3241}" type="datetimeFigureOut">
              <a:rPr lang="en-AU" smtClean="0"/>
              <a:t>5/11/2015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9D56-16AD-4044-93A9-15E29576474B}" type="slidenum">
              <a:rPr lang="en-AU" smtClean="0"/>
              <a:t>‹#›</a:t>
            </a:fld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2061A-1BAE-4534-AB8C-1BB37F7E3241}" type="datetimeFigureOut">
              <a:rPr lang="en-AU" smtClean="0"/>
              <a:t>5/11/2015</a:t>
            </a:fld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9D56-16AD-4044-93A9-15E29576474B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9F2061A-1BAE-4534-AB8C-1BB37F7E3241}" type="datetimeFigureOut">
              <a:rPr lang="en-AU" smtClean="0"/>
              <a:t>5/11/2015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D189D56-16AD-4044-93A9-15E29576474B}" type="slidenum">
              <a:rPr lang="en-AU" smtClean="0"/>
              <a:t>‹#›</a:t>
            </a:fld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bs.com.au/goback/schools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.org/en/documents/udhr/index.s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a</a:t>
            </a:r>
            <a:r>
              <a:rPr lang="en-AU" dirty="0" smtClean="0"/>
              <a:t>nd how they impel us to do good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Virtues &amp; Values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75001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769000" y="2564904"/>
            <a:ext cx="2298634" cy="2159496"/>
          </a:xfrm>
        </p:spPr>
        <p:txBody>
          <a:bodyPr>
            <a:noAutofit/>
          </a:bodyPr>
          <a:lstStyle/>
          <a:p>
            <a:pPr algn="ctr"/>
            <a:r>
              <a:rPr lang="en-AU" sz="1600" b="1" i="1" dirty="0"/>
              <a:t>Religion that is pure and undefiled before God, the Father, is this: to visit orphans and widows in their affliction, and to keep oneself unstained from the world</a:t>
            </a:r>
            <a:r>
              <a:rPr lang="en-AU" sz="1600" b="1" i="1" dirty="0" smtClean="0"/>
              <a:t>.</a:t>
            </a:r>
          </a:p>
          <a:p>
            <a:pPr algn="ctr"/>
            <a:r>
              <a:rPr lang="en-AU" sz="1600" b="1" i="1" dirty="0" smtClean="0"/>
              <a:t>James 1:27</a:t>
            </a:r>
            <a:endParaRPr lang="en-AU" sz="1600" b="1" i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830592"/>
          </a:xfrm>
        </p:spPr>
        <p:txBody>
          <a:bodyPr/>
          <a:lstStyle/>
          <a:p>
            <a:r>
              <a:rPr lang="en-AU" b="1" dirty="0" smtClean="0"/>
              <a:t>Scripture reflection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63832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How do virtues &amp; values motivate us into action?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61565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769000" y="2564904"/>
            <a:ext cx="2298634" cy="2159496"/>
          </a:xfrm>
        </p:spPr>
        <p:txBody>
          <a:bodyPr>
            <a:normAutofit/>
          </a:bodyPr>
          <a:lstStyle/>
          <a:p>
            <a:pPr algn="ctr"/>
            <a:r>
              <a:rPr lang="en-AU" sz="1800" b="1" i="1" dirty="0"/>
              <a:t>So now faith, hope, and love abide, these three; but the greatest of these is love</a:t>
            </a:r>
            <a:r>
              <a:rPr lang="en-AU" sz="1800" b="1" i="1" dirty="0" smtClean="0"/>
              <a:t>.</a:t>
            </a:r>
          </a:p>
          <a:p>
            <a:pPr algn="ctr"/>
            <a:r>
              <a:rPr lang="en-AU" sz="1800" b="1" i="1" dirty="0" smtClean="0"/>
              <a:t>1 Corinthians 13:13</a:t>
            </a:r>
            <a:endParaRPr lang="en-AU" sz="1800" b="1" i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830592"/>
          </a:xfrm>
        </p:spPr>
        <p:txBody>
          <a:bodyPr/>
          <a:lstStyle/>
          <a:p>
            <a:pPr algn="ctr"/>
            <a:r>
              <a:rPr lang="en-AU" b="1" dirty="0" smtClean="0"/>
              <a:t>Scripture reflection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1639917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How do virtues &amp; values guide us in the pursuit of moral maturity?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28734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769000" y="2564904"/>
            <a:ext cx="2298634" cy="2159496"/>
          </a:xfrm>
        </p:spPr>
        <p:txBody>
          <a:bodyPr>
            <a:noAutofit/>
          </a:bodyPr>
          <a:lstStyle/>
          <a:p>
            <a:pPr algn="ctr"/>
            <a:r>
              <a:rPr lang="en-AU" sz="1800" b="1" i="1" dirty="0"/>
              <a:t>All Scripture is breathed out by God and profitable for teaching, for reproof, for correction, and for training in </a:t>
            </a:r>
            <a:r>
              <a:rPr lang="en-AU" sz="1800" b="1" i="1" dirty="0" smtClean="0"/>
              <a:t>righteousness.</a:t>
            </a:r>
          </a:p>
          <a:p>
            <a:pPr algn="ctr"/>
            <a:r>
              <a:rPr lang="en-AU" sz="1800" b="1" i="1" dirty="0" smtClean="0"/>
              <a:t>2 Timothy 3:16</a:t>
            </a:r>
            <a:endParaRPr lang="en-AU" sz="1800" b="1" i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830592"/>
          </a:xfrm>
        </p:spPr>
        <p:txBody>
          <a:bodyPr/>
          <a:lstStyle/>
          <a:p>
            <a:pPr algn="ctr"/>
            <a:r>
              <a:rPr lang="en-AU" b="1" dirty="0" smtClean="0"/>
              <a:t>Scripture reflection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286120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Who am </a:t>
            </a:r>
            <a:r>
              <a:rPr lang="en-AU" dirty="0" err="1" smtClean="0"/>
              <a:t>i</a:t>
            </a:r>
            <a:r>
              <a:rPr lang="en-AU" dirty="0" smtClean="0"/>
              <a:t>?</a:t>
            </a:r>
            <a:br>
              <a:rPr lang="en-AU" dirty="0" smtClean="0"/>
            </a:br>
            <a:r>
              <a:rPr lang="en-AU" sz="2700" dirty="0" smtClean="0"/>
              <a:t>people who follow their conscience and act with conviction</a:t>
            </a:r>
            <a:endParaRPr lang="en-AU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88768"/>
          </a:xfrm>
        </p:spPr>
        <p:txBody>
          <a:bodyPr>
            <a:normAutofit/>
          </a:bodyPr>
          <a:lstStyle/>
          <a:p>
            <a:r>
              <a:rPr lang="en-AU" b="1" dirty="0" smtClean="0"/>
              <a:t>He grew </a:t>
            </a:r>
            <a:r>
              <a:rPr lang="en-AU" b="1" dirty="0"/>
              <a:t>up in a tiny village and was the first member of his family to attend school</a:t>
            </a:r>
            <a:r>
              <a:rPr lang="en-AU" dirty="0" smtClean="0"/>
              <a:t>.</a:t>
            </a:r>
          </a:p>
          <a:p>
            <a:r>
              <a:rPr lang="en-AU" b="1" dirty="0"/>
              <a:t>He had a chance to get out of prison — and declined, on principle</a:t>
            </a:r>
            <a:r>
              <a:rPr lang="en-AU" b="1" dirty="0" smtClean="0"/>
              <a:t>.</a:t>
            </a:r>
          </a:p>
          <a:p>
            <a:r>
              <a:rPr lang="en-AU" b="1" dirty="0"/>
              <a:t>When he finally got out, he only strengthened his fight against Apartheid</a:t>
            </a:r>
            <a:r>
              <a:rPr lang="en-AU" b="1" dirty="0" smtClean="0"/>
              <a:t>.</a:t>
            </a:r>
          </a:p>
          <a:p>
            <a:r>
              <a:rPr lang="en-AU" b="1" dirty="0"/>
              <a:t>His policies saved and improved innumerable lives</a:t>
            </a:r>
            <a:r>
              <a:rPr lang="en-AU" b="1" dirty="0" smtClean="0"/>
              <a:t>.</a:t>
            </a:r>
          </a:p>
          <a:p>
            <a:r>
              <a:rPr lang="en-AU" b="1" dirty="0"/>
              <a:t>He used sports to bring the racially divided country together</a:t>
            </a:r>
            <a:r>
              <a:rPr lang="en-AU" b="1" dirty="0" smtClean="0"/>
              <a:t>.</a:t>
            </a:r>
          </a:p>
          <a:p>
            <a:r>
              <a:rPr lang="en-AU" b="1" dirty="0"/>
              <a:t>He was open about his biggest mistake — and tried till the end to make up for it.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24813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ANSWER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36343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Who am </a:t>
            </a:r>
            <a:r>
              <a:rPr lang="en-AU" dirty="0" err="1" smtClean="0"/>
              <a:t>i</a:t>
            </a:r>
            <a:r>
              <a:rPr lang="en-AU" dirty="0" smtClean="0"/>
              <a:t>?</a:t>
            </a:r>
            <a:br>
              <a:rPr lang="en-AU" dirty="0" smtClean="0"/>
            </a:br>
            <a:r>
              <a:rPr lang="en-AU" sz="2700" dirty="0" smtClean="0"/>
              <a:t>people who follow their conscience and act with conviction</a:t>
            </a:r>
            <a:endParaRPr lang="en-AU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88768"/>
          </a:xfrm>
        </p:spPr>
        <p:txBody>
          <a:bodyPr>
            <a:normAutofit fontScale="92500"/>
          </a:bodyPr>
          <a:lstStyle/>
          <a:p>
            <a:r>
              <a:rPr lang="en-AU" b="1" dirty="0"/>
              <a:t>Although she lived to be 87, she never saw her mother or sister again after the day she left for Ireland. </a:t>
            </a:r>
            <a:endParaRPr lang="en-AU" b="1" dirty="0" smtClean="0"/>
          </a:p>
          <a:p>
            <a:r>
              <a:rPr lang="en-AU" b="1" dirty="0"/>
              <a:t>It took two years of preparation before she was able to begin doing the work she felt compelled to </a:t>
            </a:r>
            <a:r>
              <a:rPr lang="en-AU" b="1" dirty="0" smtClean="0"/>
              <a:t>do.</a:t>
            </a:r>
          </a:p>
          <a:p>
            <a:r>
              <a:rPr lang="en-AU" b="1" dirty="0"/>
              <a:t>She didn't have any equipment or supplies this time, but she taught </a:t>
            </a:r>
            <a:r>
              <a:rPr lang="en-AU" b="1" dirty="0" smtClean="0"/>
              <a:t>her students </a:t>
            </a:r>
            <a:r>
              <a:rPr lang="en-AU" b="1" dirty="0"/>
              <a:t>to read and write by writing in the dirt with </a:t>
            </a:r>
            <a:r>
              <a:rPr lang="en-AU" b="1" dirty="0" smtClean="0"/>
              <a:t>sticks.</a:t>
            </a:r>
          </a:p>
          <a:p>
            <a:r>
              <a:rPr lang="en-AU" b="1" dirty="0"/>
              <a:t>She went on to open a hospice for the poor, a home for sufferers of leprosy, and a home for orphans and homeless youths. </a:t>
            </a:r>
          </a:p>
          <a:p>
            <a:r>
              <a:rPr lang="en-AU" b="1" dirty="0"/>
              <a:t>She continued her work with the poor for the rest of her life, leading the Missionaries of Charity until just months before </a:t>
            </a:r>
            <a:r>
              <a:rPr lang="en-AU" b="1" dirty="0" smtClean="0"/>
              <a:t>her death.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11735216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ANSWER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289798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Who am </a:t>
            </a:r>
            <a:r>
              <a:rPr lang="en-AU" dirty="0" err="1" smtClean="0"/>
              <a:t>i</a:t>
            </a:r>
            <a:r>
              <a:rPr lang="en-AU" dirty="0" smtClean="0"/>
              <a:t>?</a:t>
            </a:r>
            <a:br>
              <a:rPr lang="en-AU" dirty="0" smtClean="0"/>
            </a:br>
            <a:r>
              <a:rPr lang="en-AU" sz="2700" dirty="0" smtClean="0"/>
              <a:t>people who follow their conscience and act with conviction</a:t>
            </a:r>
            <a:endParaRPr lang="en-AU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b="1" dirty="0" smtClean="0"/>
              <a:t>He </a:t>
            </a:r>
            <a:r>
              <a:rPr lang="en-AU" b="1" dirty="0"/>
              <a:t>skipped two grades in high school, 9th and 11th, and entered college (</a:t>
            </a:r>
            <a:r>
              <a:rPr lang="en-AU" b="1" dirty="0" err="1"/>
              <a:t>Moorehouse</a:t>
            </a:r>
            <a:r>
              <a:rPr lang="en-AU" b="1" dirty="0"/>
              <a:t> College) at the tender age of 15 in 1944.  By 19, he received a bachelor’s degree in sociology</a:t>
            </a:r>
            <a:r>
              <a:rPr lang="en-AU" b="1" dirty="0" smtClean="0"/>
              <a:t>.</a:t>
            </a:r>
          </a:p>
          <a:p>
            <a:r>
              <a:rPr lang="en-AU" b="1" dirty="0"/>
              <a:t>T</a:t>
            </a:r>
            <a:r>
              <a:rPr lang="en-AU" b="1" dirty="0" smtClean="0"/>
              <a:t>o </a:t>
            </a:r>
            <a:r>
              <a:rPr lang="en-AU" b="1" dirty="0"/>
              <a:t>date the youngest male to win a Nobel Peace Prize, winning it in 1964 at the age of </a:t>
            </a:r>
            <a:r>
              <a:rPr lang="en-AU" b="1" dirty="0" smtClean="0"/>
              <a:t>35.</a:t>
            </a:r>
          </a:p>
          <a:p>
            <a:r>
              <a:rPr lang="en-AU" b="1" dirty="0"/>
              <a:t>His house was once </a:t>
            </a:r>
            <a:r>
              <a:rPr lang="en-AU" b="1" dirty="0" smtClean="0"/>
              <a:t>bombed</a:t>
            </a:r>
            <a:r>
              <a:rPr lang="en-AU" b="1" dirty="0"/>
              <a:t>,</a:t>
            </a:r>
            <a:r>
              <a:rPr lang="en-AU" b="1" dirty="0" smtClean="0"/>
              <a:t> </a:t>
            </a:r>
            <a:r>
              <a:rPr lang="en-AU" b="1" dirty="0"/>
              <a:t>during the Montgomery Bus </a:t>
            </a:r>
            <a:r>
              <a:rPr lang="en-AU" b="1" dirty="0" smtClean="0"/>
              <a:t>Boycott.</a:t>
            </a:r>
          </a:p>
          <a:p>
            <a:r>
              <a:rPr lang="en-AU" b="1" dirty="0" smtClean="0"/>
              <a:t>He was </a:t>
            </a:r>
            <a:r>
              <a:rPr lang="en-AU" b="1" dirty="0"/>
              <a:t>jailed 29 times</a:t>
            </a:r>
            <a:r>
              <a:rPr lang="en-AU" b="1" dirty="0" smtClean="0"/>
              <a:t>.</a:t>
            </a:r>
          </a:p>
          <a:p>
            <a:r>
              <a:rPr lang="en-AU" b="1" dirty="0" smtClean="0"/>
              <a:t>He narrowly </a:t>
            </a:r>
            <a:r>
              <a:rPr lang="en-AU" b="1" dirty="0"/>
              <a:t>escaped an assassination attempt a decade before his death.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73521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27" y="1556792"/>
            <a:ext cx="8482866" cy="5119004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Societal values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29241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ANSWER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289798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Who am </a:t>
            </a:r>
            <a:r>
              <a:rPr lang="en-AU" dirty="0" err="1" smtClean="0"/>
              <a:t>i</a:t>
            </a:r>
            <a:r>
              <a:rPr lang="en-AU" dirty="0" smtClean="0"/>
              <a:t>?</a:t>
            </a:r>
            <a:br>
              <a:rPr lang="en-AU" dirty="0" smtClean="0"/>
            </a:br>
            <a:r>
              <a:rPr lang="en-AU" sz="2700" dirty="0" smtClean="0"/>
              <a:t>people who follow their conscience and act with conviction</a:t>
            </a:r>
            <a:endParaRPr lang="en-AU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16760"/>
          </a:xfrm>
        </p:spPr>
        <p:txBody>
          <a:bodyPr>
            <a:normAutofit fontScale="92500" lnSpcReduction="20000"/>
          </a:bodyPr>
          <a:lstStyle/>
          <a:p>
            <a:r>
              <a:rPr lang="en-AU" b="1" dirty="0" smtClean="0"/>
              <a:t>He </a:t>
            </a:r>
            <a:r>
              <a:rPr lang="en-AU" b="1" dirty="0"/>
              <a:t>was an accomplished lutenist, learning from his </a:t>
            </a:r>
            <a:r>
              <a:rPr lang="en-AU" b="1" dirty="0" smtClean="0"/>
              <a:t>father.</a:t>
            </a:r>
          </a:p>
          <a:p>
            <a:r>
              <a:rPr lang="en-AU" b="1" dirty="0"/>
              <a:t>In the last year of his life, when he was totally blind, </a:t>
            </a:r>
            <a:r>
              <a:rPr lang="en-AU" b="1" dirty="0" smtClean="0"/>
              <a:t>he </a:t>
            </a:r>
            <a:r>
              <a:rPr lang="en-AU" b="1" dirty="0"/>
              <a:t>designed an escapement mechanism for a pendulum clock called </a:t>
            </a:r>
            <a:r>
              <a:rPr lang="en-AU" b="1" dirty="0" smtClean="0"/>
              <a:t>__________’s </a:t>
            </a:r>
            <a:r>
              <a:rPr lang="en-AU" b="1" dirty="0"/>
              <a:t>escapement. </a:t>
            </a:r>
            <a:endParaRPr lang="en-AU" b="1" dirty="0" smtClean="0"/>
          </a:p>
          <a:p>
            <a:r>
              <a:rPr lang="en-AU" b="1" dirty="0"/>
              <a:t>The middle finger of </a:t>
            </a:r>
            <a:r>
              <a:rPr lang="en-AU" b="1" dirty="0" smtClean="0"/>
              <a:t>his </a:t>
            </a:r>
            <a:r>
              <a:rPr lang="en-AU" b="1" dirty="0"/>
              <a:t>right hand has been </a:t>
            </a:r>
            <a:r>
              <a:rPr lang="en-AU" b="1" dirty="0" smtClean="0"/>
              <a:t>exhibited in </a:t>
            </a:r>
            <a:r>
              <a:rPr lang="en-AU" b="1" dirty="0"/>
              <a:t>Florence, Italy. </a:t>
            </a:r>
            <a:endParaRPr lang="en-AU" b="1" dirty="0" smtClean="0"/>
          </a:p>
          <a:p>
            <a:r>
              <a:rPr lang="en-AU" b="1" dirty="0" smtClean="0"/>
              <a:t>He claimed </a:t>
            </a:r>
            <a:r>
              <a:rPr lang="en-AU" b="1" dirty="0"/>
              <a:t>to have discovered sunspots and that the sun rotates. </a:t>
            </a:r>
            <a:endParaRPr lang="en-AU" b="1" dirty="0" smtClean="0"/>
          </a:p>
          <a:p>
            <a:r>
              <a:rPr lang="en-AU" b="1" dirty="0"/>
              <a:t>His abrasive and outspoken criticism of Aristotelian philosophy and his obvious acceptance of the Copernican worldview</a:t>
            </a:r>
            <a:r>
              <a:rPr lang="en-AU" b="1" dirty="0" smtClean="0"/>
              <a:t>,</a:t>
            </a:r>
            <a:r>
              <a:rPr lang="en-AU" b="1" dirty="0"/>
              <a:t> led him into serious trouble with the Roman Catholic </a:t>
            </a:r>
            <a:r>
              <a:rPr lang="en-AU" b="1" dirty="0" smtClean="0"/>
              <a:t>Church. </a:t>
            </a:r>
          </a:p>
          <a:p>
            <a:r>
              <a:rPr lang="en-AU" b="1" dirty="0" smtClean="0"/>
              <a:t>The </a:t>
            </a:r>
            <a:r>
              <a:rPr lang="en-AU" b="1" dirty="0"/>
              <a:t>Roman Catholic Church, which placed him under house arrest for the last eight years of his life. </a:t>
            </a:r>
          </a:p>
        </p:txBody>
      </p:sp>
    </p:spTree>
    <p:extLst>
      <p:ext uri="{BB962C8B-B14F-4D97-AF65-F5344CB8AC3E}">
        <p14:creationId xmlns:p14="http://schemas.microsoft.com/office/powerpoint/2010/main" val="11735216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ANSWER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289798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Who am </a:t>
            </a:r>
            <a:r>
              <a:rPr lang="en-AU" dirty="0" err="1" smtClean="0"/>
              <a:t>i</a:t>
            </a:r>
            <a:r>
              <a:rPr lang="en-AU" dirty="0" smtClean="0"/>
              <a:t>?</a:t>
            </a:r>
            <a:br>
              <a:rPr lang="en-AU" dirty="0" smtClean="0"/>
            </a:br>
            <a:r>
              <a:rPr lang="en-AU" sz="2700" dirty="0" smtClean="0"/>
              <a:t>people who follow their conscience and act with conviction</a:t>
            </a:r>
            <a:endParaRPr lang="en-AU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4752"/>
          </a:xfrm>
        </p:spPr>
        <p:txBody>
          <a:bodyPr>
            <a:normAutofit lnSpcReduction="10000"/>
          </a:bodyPr>
          <a:lstStyle/>
          <a:p>
            <a:r>
              <a:rPr lang="en-AU" b="1" dirty="0"/>
              <a:t>Around the age of 12 or 13, </a:t>
            </a:r>
            <a:r>
              <a:rPr lang="en-AU" b="1" dirty="0" smtClean="0"/>
              <a:t>she apparently </a:t>
            </a:r>
            <a:r>
              <a:rPr lang="en-AU" b="1" dirty="0"/>
              <a:t>began hearing voices and experiencing visions, which she interpreted as signs from God.</a:t>
            </a:r>
            <a:endParaRPr lang="en-AU" b="1" dirty="0" smtClean="0"/>
          </a:p>
          <a:p>
            <a:r>
              <a:rPr lang="en-AU" b="1" dirty="0" smtClean="0"/>
              <a:t>During </a:t>
            </a:r>
            <a:r>
              <a:rPr lang="en-AU" b="1" dirty="0"/>
              <a:t>her trial, she testified that angels and saints first told her merely to attend church and live piously; later, they began instructing her to deliver France from the invading English and establish Charles VII, the uncrowned heir to the French throne, as the country’s rightful king</a:t>
            </a:r>
            <a:r>
              <a:rPr lang="en-AU" b="1" dirty="0" smtClean="0"/>
              <a:t>.</a:t>
            </a:r>
          </a:p>
          <a:p>
            <a:r>
              <a:rPr lang="en-AU" b="1" dirty="0"/>
              <a:t>S</a:t>
            </a:r>
            <a:r>
              <a:rPr lang="en-AU" b="1" dirty="0" smtClean="0"/>
              <a:t>he </a:t>
            </a:r>
            <a:r>
              <a:rPr lang="en-AU" b="1" dirty="0"/>
              <a:t>would accompany her </a:t>
            </a:r>
            <a:r>
              <a:rPr lang="en-AU" b="1" dirty="0" smtClean="0"/>
              <a:t>army </a:t>
            </a:r>
            <a:r>
              <a:rPr lang="en-AU" b="1" dirty="0"/>
              <a:t>as a sort of inspirational mascot, brandishing her banner in place of a weapon</a:t>
            </a:r>
            <a:r>
              <a:rPr lang="en-AU" b="1" dirty="0" smtClean="0"/>
              <a:t>.</a:t>
            </a:r>
          </a:p>
          <a:p>
            <a:r>
              <a:rPr lang="en-AU" b="1" dirty="0" smtClean="0"/>
              <a:t>She was burnt at the stake for the crime of heresy.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11735216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ANSWER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289798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Who am </a:t>
            </a:r>
            <a:r>
              <a:rPr lang="en-AU" dirty="0" err="1" smtClean="0"/>
              <a:t>i</a:t>
            </a:r>
            <a:r>
              <a:rPr lang="en-AU" dirty="0" smtClean="0"/>
              <a:t>?</a:t>
            </a:r>
            <a:br>
              <a:rPr lang="en-AU" dirty="0" smtClean="0"/>
            </a:br>
            <a:r>
              <a:rPr lang="en-AU" sz="2700" dirty="0" smtClean="0"/>
              <a:t>people who follow their conscience and act with conviction</a:t>
            </a:r>
            <a:endParaRPr lang="en-AU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16760"/>
          </a:xfrm>
        </p:spPr>
        <p:txBody>
          <a:bodyPr>
            <a:normAutofit/>
          </a:bodyPr>
          <a:lstStyle/>
          <a:p>
            <a:r>
              <a:rPr lang="en-AU" b="1" dirty="0"/>
              <a:t>At 17 years old, </a:t>
            </a:r>
            <a:r>
              <a:rPr lang="en-AU" b="1" dirty="0" smtClean="0"/>
              <a:t>she is </a:t>
            </a:r>
            <a:r>
              <a:rPr lang="en-AU" b="1" dirty="0"/>
              <a:t>the youngest recipient of the Nobel Peace Prize since its inception in 1901</a:t>
            </a:r>
            <a:r>
              <a:rPr lang="en-AU" b="1" dirty="0" smtClean="0"/>
              <a:t>.</a:t>
            </a:r>
          </a:p>
          <a:p>
            <a:r>
              <a:rPr lang="en-AU" b="1" dirty="0"/>
              <a:t>She addressed the United Nations on her 16th birthday. </a:t>
            </a:r>
            <a:endParaRPr lang="en-AU" b="1" dirty="0" smtClean="0"/>
          </a:p>
          <a:p>
            <a:r>
              <a:rPr lang="en-AU" b="1" dirty="0"/>
              <a:t>She originally wanted to be a doctor. </a:t>
            </a:r>
            <a:endParaRPr lang="en-AU" b="1" dirty="0" smtClean="0"/>
          </a:p>
          <a:p>
            <a:r>
              <a:rPr lang="en-AU" b="1" dirty="0" smtClean="0"/>
              <a:t>She was </a:t>
            </a:r>
            <a:r>
              <a:rPr lang="en-AU" b="1" dirty="0"/>
              <a:t>shot on October 9th, </a:t>
            </a:r>
            <a:r>
              <a:rPr lang="en-AU" b="1" dirty="0" smtClean="0"/>
              <a:t>2012 and was </a:t>
            </a:r>
            <a:r>
              <a:rPr lang="en-AU" b="1" dirty="0"/>
              <a:t>reported to be in critical condition and not expected to survive</a:t>
            </a:r>
            <a:r>
              <a:rPr lang="en-AU" b="1" dirty="0" smtClean="0"/>
              <a:t>.</a:t>
            </a:r>
          </a:p>
          <a:p>
            <a:r>
              <a:rPr lang="en-AU" b="1" dirty="0"/>
              <a:t>As the global spokesperson for girls’ education, </a:t>
            </a:r>
            <a:r>
              <a:rPr lang="en-AU" b="1" dirty="0" smtClean="0"/>
              <a:t>she </a:t>
            </a:r>
            <a:r>
              <a:rPr lang="en-AU" b="1" dirty="0"/>
              <a:t>has relentlessly advocated on behalf of her cause, continuing to speak out (despite increased Taliban threats</a:t>
            </a:r>
            <a:r>
              <a:rPr lang="en-AU" b="1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1735216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ANSWER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289798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In summary: people who follow their conscience and act with conviction…….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664584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In summary: people who follow their conscience and act with conviction…….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680386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How is Jesus a man who follows his conscience and acts with conviction?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96560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966" y="1700808"/>
            <a:ext cx="5691010" cy="496101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Societal values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209642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Rights &amp; Freedoms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72744"/>
          </a:xfrm>
        </p:spPr>
        <p:txBody>
          <a:bodyPr>
            <a:normAutofit/>
          </a:bodyPr>
          <a:lstStyle/>
          <a:p>
            <a:r>
              <a:rPr lang="en-AU" sz="4400" b="1" dirty="0" smtClean="0"/>
              <a:t>Use the handouts supplied to address the following questions:</a:t>
            </a:r>
          </a:p>
          <a:p>
            <a:r>
              <a:rPr lang="en-AU" sz="3500" dirty="0" smtClean="0"/>
              <a:t>What are rights?</a:t>
            </a:r>
          </a:p>
          <a:p>
            <a:r>
              <a:rPr lang="en-AU" sz="3500" dirty="0" smtClean="0"/>
              <a:t>What are responsibilities?</a:t>
            </a:r>
          </a:p>
          <a:p>
            <a:r>
              <a:rPr lang="en-AU" sz="3500" dirty="0" smtClean="0"/>
              <a:t>What is freedom?</a:t>
            </a:r>
          </a:p>
          <a:p>
            <a:r>
              <a:rPr lang="en-AU" sz="3500" dirty="0" smtClean="0"/>
              <a:t>How does free will affect us?</a:t>
            </a:r>
            <a:endParaRPr lang="en-AU" sz="3500" dirty="0"/>
          </a:p>
        </p:txBody>
      </p:sp>
    </p:spTree>
    <p:extLst>
      <p:ext uri="{BB962C8B-B14F-4D97-AF65-F5344CB8AC3E}">
        <p14:creationId xmlns:p14="http://schemas.microsoft.com/office/powerpoint/2010/main" val="2457508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are rights?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12957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are responsibilities?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596064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freedom?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053042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How does free will affect us?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89929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Rights &amp; Freedoms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7274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AU" sz="2800" b="1" dirty="0" smtClean="0"/>
              <a:t>Activity</a:t>
            </a:r>
          </a:p>
          <a:p>
            <a:endParaRPr lang="en-AU" dirty="0"/>
          </a:p>
          <a:p>
            <a:r>
              <a:rPr lang="en-AU" dirty="0"/>
              <a:t>C</a:t>
            </a:r>
            <a:r>
              <a:rPr lang="en-AU" dirty="0" smtClean="0"/>
              <a:t>omplete </a:t>
            </a:r>
            <a:r>
              <a:rPr lang="en-AU" dirty="0"/>
              <a:t>the asylum </a:t>
            </a:r>
            <a:r>
              <a:rPr lang="en-AU" dirty="0" smtClean="0"/>
              <a:t>simulation </a:t>
            </a:r>
            <a:r>
              <a:rPr lang="en-AU" dirty="0"/>
              <a:t>on the SBS website</a:t>
            </a:r>
            <a:r>
              <a:rPr lang="en-AU" dirty="0" smtClean="0"/>
              <a:t>. </a:t>
            </a:r>
            <a:r>
              <a:rPr lang="en-AU" dirty="0" smtClean="0">
                <a:hlinkClick r:id="rId2"/>
              </a:rPr>
              <a:t>http</a:t>
            </a:r>
            <a:r>
              <a:rPr lang="en-AU" dirty="0">
                <a:hlinkClick r:id="rId2"/>
              </a:rPr>
              <a:t>://</a:t>
            </a:r>
            <a:r>
              <a:rPr lang="en-AU" dirty="0" smtClean="0">
                <a:hlinkClick r:id="rId2"/>
              </a:rPr>
              <a:t>www.sbs.com.au/goback/schools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Then answer the questions on the following slides.</a:t>
            </a:r>
            <a:endParaRPr lang="en-AU" dirty="0"/>
          </a:p>
          <a:p>
            <a:endParaRPr lang="en-AU" sz="2800" dirty="0"/>
          </a:p>
          <a:p>
            <a:endParaRPr lang="en-AU" sz="2800" dirty="0"/>
          </a:p>
          <a:p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26366548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/>
              <a:t>What decisions did you have to make during this simulation?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090999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/>
              <a:t>Were you always comfortable with the decisions you made?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996803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/>
              <a:t>How did the limit to your liberties affect the decision making process?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975681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Rights &amp; Freedoms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AU" b="1" dirty="0" smtClean="0"/>
              <a:t>United </a:t>
            </a:r>
            <a:r>
              <a:rPr lang="en-AU" b="1" dirty="0"/>
              <a:t>Nations </a:t>
            </a:r>
            <a:r>
              <a:rPr lang="en-AU" b="1" dirty="0" smtClean="0"/>
              <a:t>Declaration on </a:t>
            </a:r>
            <a:r>
              <a:rPr lang="en-AU" b="1" dirty="0"/>
              <a:t>Human Rights</a:t>
            </a:r>
          </a:p>
          <a:p>
            <a:endParaRPr lang="en-AU" dirty="0"/>
          </a:p>
          <a:p>
            <a:r>
              <a:rPr lang="en-AU" dirty="0">
                <a:hlinkClick r:id="rId2"/>
              </a:rPr>
              <a:t>https://www.youtube.com/watch?v=hTlrSYbCbHE</a:t>
            </a:r>
          </a:p>
          <a:p>
            <a:pPr marL="114300" indent="0">
              <a:buNone/>
            </a:pPr>
            <a:endParaRPr lang="en-AU" dirty="0" smtClean="0">
              <a:hlinkClick r:id="rId2"/>
            </a:endParaRPr>
          </a:p>
          <a:p>
            <a:r>
              <a:rPr lang="en-AU" dirty="0" smtClean="0">
                <a:hlinkClick r:id="rId2"/>
              </a:rPr>
              <a:t>http</a:t>
            </a:r>
            <a:r>
              <a:rPr lang="en-AU" dirty="0">
                <a:hlinkClick r:id="rId2"/>
              </a:rPr>
              <a:t>://</a:t>
            </a:r>
            <a:r>
              <a:rPr lang="en-AU" dirty="0" smtClean="0">
                <a:hlinkClick r:id="rId2"/>
              </a:rPr>
              <a:t>www.un.org/en/documents/udhr/index.shtml</a:t>
            </a:r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36453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700" y="2060848"/>
            <a:ext cx="7744724" cy="437803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Let’s compare these with a more Christian approach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556692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Class activity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You will be given </a:t>
            </a:r>
            <a:r>
              <a:rPr lang="en-AU" dirty="0"/>
              <a:t>blank </a:t>
            </a:r>
            <a:r>
              <a:rPr lang="en-AU" dirty="0" smtClean="0"/>
              <a:t>coloured cards</a:t>
            </a:r>
            <a:r>
              <a:rPr lang="en-AU" dirty="0"/>
              <a:t>. On each card </a:t>
            </a:r>
            <a:r>
              <a:rPr lang="en-AU" dirty="0" smtClean="0"/>
              <a:t>there is a question/statement which links to one of the 10 Commandments or Beatitudes. </a:t>
            </a:r>
          </a:p>
          <a:p>
            <a:pPr marL="114300" indent="0">
              <a:buNone/>
            </a:pPr>
            <a:endParaRPr lang="en-AU" dirty="0" smtClean="0"/>
          </a:p>
          <a:p>
            <a:r>
              <a:rPr lang="en-AU" dirty="0" smtClean="0"/>
              <a:t>You are to then stick your </a:t>
            </a:r>
            <a:r>
              <a:rPr lang="en-AU" dirty="0"/>
              <a:t>responses </a:t>
            </a:r>
            <a:r>
              <a:rPr lang="en-AU" dirty="0" smtClean="0"/>
              <a:t>to suit the correct Commandment or Beatitude placed around </a:t>
            </a:r>
            <a:r>
              <a:rPr lang="en-AU" dirty="0"/>
              <a:t>the room. </a:t>
            </a:r>
            <a:endParaRPr lang="en-AU" dirty="0" smtClean="0"/>
          </a:p>
          <a:p>
            <a:pPr marL="114300" indent="0">
              <a:buNone/>
            </a:pPr>
            <a:endParaRPr lang="en-AU" dirty="0" smtClean="0"/>
          </a:p>
          <a:p>
            <a:r>
              <a:rPr lang="en-AU" dirty="0" smtClean="0"/>
              <a:t>We will then discuss your findings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82422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Theological virtues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b="1" dirty="0"/>
          </a:p>
          <a:p>
            <a:r>
              <a:rPr lang="en-AU" b="1" dirty="0" smtClean="0"/>
              <a:t>Faith</a:t>
            </a:r>
            <a:endParaRPr lang="en-AU" b="1" dirty="0"/>
          </a:p>
          <a:p>
            <a:endParaRPr lang="en-AU" b="1" dirty="0"/>
          </a:p>
          <a:p>
            <a:r>
              <a:rPr lang="en-AU" b="1" dirty="0" smtClean="0"/>
              <a:t>Hope</a:t>
            </a:r>
            <a:endParaRPr lang="en-AU" b="1" dirty="0"/>
          </a:p>
          <a:p>
            <a:endParaRPr lang="en-AU" b="1" dirty="0"/>
          </a:p>
          <a:p>
            <a:r>
              <a:rPr lang="en-AU" b="1" dirty="0" smtClean="0"/>
              <a:t>Love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2373200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Cardinal virtues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b="1" dirty="0"/>
          </a:p>
          <a:p>
            <a:r>
              <a:rPr lang="en-AU" b="1" dirty="0" smtClean="0"/>
              <a:t>Wise </a:t>
            </a:r>
            <a:r>
              <a:rPr lang="en-AU" b="1" dirty="0"/>
              <a:t>judgment/Prudence</a:t>
            </a:r>
          </a:p>
          <a:p>
            <a:endParaRPr lang="en-AU" b="1" dirty="0"/>
          </a:p>
          <a:p>
            <a:r>
              <a:rPr lang="en-AU" b="1" dirty="0" smtClean="0"/>
              <a:t>Courage/Fortitude</a:t>
            </a:r>
            <a:endParaRPr lang="en-AU" b="1" dirty="0"/>
          </a:p>
          <a:p>
            <a:endParaRPr lang="en-AU" b="1" dirty="0"/>
          </a:p>
          <a:p>
            <a:r>
              <a:rPr lang="en-AU" b="1" dirty="0" smtClean="0"/>
              <a:t>Wholeness/Temperance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2207029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What kind of person do I want to become?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36664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769000" y="2564904"/>
            <a:ext cx="2298634" cy="2159496"/>
          </a:xfrm>
        </p:spPr>
        <p:txBody>
          <a:bodyPr>
            <a:noAutofit/>
          </a:bodyPr>
          <a:lstStyle/>
          <a:p>
            <a:pPr algn="ctr"/>
            <a:r>
              <a:rPr lang="en-AU" sz="1800" b="1" i="1" dirty="0"/>
              <a:t>Learn to do good; seek justice, correct oppression; bring justice to the fatherless, plead the widow's cause</a:t>
            </a:r>
            <a:r>
              <a:rPr lang="en-AU" sz="1800" b="1" i="1" dirty="0" smtClean="0"/>
              <a:t>.</a:t>
            </a:r>
          </a:p>
          <a:p>
            <a:pPr algn="ctr"/>
            <a:r>
              <a:rPr lang="en-AU" sz="1800" b="1" i="1" dirty="0" smtClean="0"/>
              <a:t>Isaiah 1:17</a:t>
            </a:r>
            <a:endParaRPr lang="en-AU" sz="1800" b="1" i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830592"/>
          </a:xfrm>
        </p:spPr>
        <p:txBody>
          <a:bodyPr/>
          <a:lstStyle/>
          <a:p>
            <a:pPr algn="ctr"/>
            <a:r>
              <a:rPr lang="en-AU" b="1" dirty="0" smtClean="0"/>
              <a:t>Scripture reflection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2433262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How are we responsible for the development of our own moral character?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445921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383</TotalTime>
  <Words>841</Words>
  <Application>Microsoft Office PowerPoint</Application>
  <PresentationFormat>On-screen Show (4:3)</PresentationFormat>
  <Paragraphs>122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Arial</vt:lpstr>
      <vt:lpstr>Book Antiqua</vt:lpstr>
      <vt:lpstr>Century Gothic</vt:lpstr>
      <vt:lpstr>Apothecary</vt:lpstr>
      <vt:lpstr>Virtues &amp; Values</vt:lpstr>
      <vt:lpstr>Societal values</vt:lpstr>
      <vt:lpstr>Societal values</vt:lpstr>
      <vt:lpstr>Let’s compare these with a more Christian approach</vt:lpstr>
      <vt:lpstr>Theological virtues</vt:lpstr>
      <vt:lpstr>Cardinal virtues</vt:lpstr>
      <vt:lpstr>What kind of person do I want to become?</vt:lpstr>
      <vt:lpstr>Scripture reflection</vt:lpstr>
      <vt:lpstr>How are we responsible for the development of our own moral character?</vt:lpstr>
      <vt:lpstr>Scripture reflection</vt:lpstr>
      <vt:lpstr>How do virtues &amp; values motivate us into action?</vt:lpstr>
      <vt:lpstr>Scripture reflection</vt:lpstr>
      <vt:lpstr>How do virtues &amp; values guide us in the pursuit of moral maturity?</vt:lpstr>
      <vt:lpstr>Scripture reflection</vt:lpstr>
      <vt:lpstr>Who am i? people who follow their conscience and act with conviction</vt:lpstr>
      <vt:lpstr> </vt:lpstr>
      <vt:lpstr>Who am i? people who follow their conscience and act with conviction</vt:lpstr>
      <vt:lpstr> </vt:lpstr>
      <vt:lpstr>Who am i? people who follow their conscience and act with conviction</vt:lpstr>
      <vt:lpstr> </vt:lpstr>
      <vt:lpstr>Who am i? people who follow their conscience and act with conviction</vt:lpstr>
      <vt:lpstr> </vt:lpstr>
      <vt:lpstr>Who am i? people who follow their conscience and act with conviction</vt:lpstr>
      <vt:lpstr> </vt:lpstr>
      <vt:lpstr>Who am i? people who follow their conscience and act with conviction</vt:lpstr>
      <vt:lpstr> </vt:lpstr>
      <vt:lpstr>In summary: people who follow their conscience and act with conviction…….</vt:lpstr>
      <vt:lpstr>In summary: people who follow their conscience and act with conviction…….</vt:lpstr>
      <vt:lpstr>How is Jesus a man who follows his conscience and acts with conviction?</vt:lpstr>
      <vt:lpstr>Rights &amp; Freedoms</vt:lpstr>
      <vt:lpstr>What are rights?</vt:lpstr>
      <vt:lpstr>What are responsibilities?</vt:lpstr>
      <vt:lpstr>What is freedom?</vt:lpstr>
      <vt:lpstr>How does free will affect us?</vt:lpstr>
      <vt:lpstr>Rights &amp; Freedoms</vt:lpstr>
      <vt:lpstr>questions</vt:lpstr>
      <vt:lpstr>questions</vt:lpstr>
      <vt:lpstr>questions</vt:lpstr>
      <vt:lpstr>Rights &amp; Freedoms</vt:lpstr>
      <vt:lpstr>Class activity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Virtues &amp; Values</dc:title>
  <dc:creator>Susie Kneipp</dc:creator>
  <cp:lastModifiedBy>Susie Kneipp</cp:lastModifiedBy>
  <cp:revision>21</cp:revision>
  <dcterms:created xsi:type="dcterms:W3CDTF">2015-09-10T03:47:11Z</dcterms:created>
  <dcterms:modified xsi:type="dcterms:W3CDTF">2015-11-05T00:40:19Z</dcterms:modified>
</cp:coreProperties>
</file>