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65" r:id="rId4"/>
    <p:sldId id="258" r:id="rId5"/>
    <p:sldId id="266" r:id="rId6"/>
    <p:sldId id="259" r:id="rId7"/>
    <p:sldId id="268" r:id="rId8"/>
    <p:sldId id="260" r:id="rId9"/>
    <p:sldId id="269" r:id="rId10"/>
    <p:sldId id="261" r:id="rId11"/>
    <p:sldId id="270" r:id="rId12"/>
    <p:sldId id="262" r:id="rId13"/>
    <p:sldId id="271" r:id="rId14"/>
    <p:sldId id="26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160A-8809-4DE3-B74A-52CA15110F99}" type="datetimeFigureOut">
              <a:rPr lang="en-US" smtClean="0"/>
              <a:pPr/>
              <a:t>9/9/2009</a:t>
            </a:fld>
            <a:endParaRPr lang="en-A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CBF4BC-93B7-4433-86D5-7087BE045AE6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160A-8809-4DE3-B74A-52CA15110F99}" type="datetimeFigureOut">
              <a:rPr lang="en-US" smtClean="0"/>
              <a:pPr/>
              <a:t>9/9/2009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BF4BC-93B7-4433-86D5-7087BE045AE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160A-8809-4DE3-B74A-52CA15110F99}" type="datetimeFigureOut">
              <a:rPr lang="en-US" smtClean="0"/>
              <a:pPr/>
              <a:t>9/9/2009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BF4BC-93B7-4433-86D5-7087BE045AE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53D160A-8809-4DE3-B74A-52CA15110F99}" type="datetimeFigureOut">
              <a:rPr lang="en-US" smtClean="0"/>
              <a:pPr/>
              <a:t>9/9/2009</a:t>
            </a:fld>
            <a:endParaRPr lang="en-A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9CBF4BC-93B7-4433-86D5-7087BE045AE6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160A-8809-4DE3-B74A-52CA15110F99}" type="datetimeFigureOut">
              <a:rPr lang="en-US" smtClean="0"/>
              <a:pPr/>
              <a:t>9/9/2009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BF4BC-93B7-4433-86D5-7087BE045AE6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160A-8809-4DE3-B74A-52CA15110F99}" type="datetimeFigureOut">
              <a:rPr lang="en-US" smtClean="0"/>
              <a:pPr/>
              <a:t>9/9/2009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BF4BC-93B7-4433-86D5-7087BE045AE6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BF4BC-93B7-4433-86D5-7087BE045AE6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160A-8809-4DE3-B74A-52CA15110F99}" type="datetimeFigureOut">
              <a:rPr lang="en-US" smtClean="0"/>
              <a:pPr/>
              <a:t>9/9/2009</a:t>
            </a:fld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160A-8809-4DE3-B74A-52CA15110F99}" type="datetimeFigureOut">
              <a:rPr lang="en-US" smtClean="0"/>
              <a:pPr/>
              <a:t>9/9/2009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BF4BC-93B7-4433-86D5-7087BE045AE6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160A-8809-4DE3-B74A-52CA15110F99}" type="datetimeFigureOut">
              <a:rPr lang="en-US" smtClean="0"/>
              <a:pPr/>
              <a:t>9/9/2009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BF4BC-93B7-4433-86D5-7087BE045AE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53D160A-8809-4DE3-B74A-52CA15110F99}" type="datetimeFigureOut">
              <a:rPr lang="en-US" smtClean="0"/>
              <a:pPr/>
              <a:t>9/9/2009</a:t>
            </a:fld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9CBF4BC-93B7-4433-86D5-7087BE045AE6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160A-8809-4DE3-B74A-52CA15110F99}" type="datetimeFigureOut">
              <a:rPr lang="en-US" smtClean="0"/>
              <a:pPr/>
              <a:t>9/9/2009</a:t>
            </a:fld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CBF4BC-93B7-4433-86D5-7087BE045AE6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53D160A-8809-4DE3-B74A-52CA15110F99}" type="datetimeFigureOut">
              <a:rPr lang="en-US" smtClean="0"/>
              <a:pPr/>
              <a:t>9/9/2009</a:t>
            </a:fld>
            <a:endParaRPr lang="en-A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9CBF4BC-93B7-4433-86D5-7087BE045AE6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03208"/>
            <a:ext cx="5500725" cy="6333845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AU" b="1" spc="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2000 Years of Celebration </a:t>
            </a:r>
            <a:endParaRPr lang="en-AU" b="1" spc="0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2571744"/>
            <a:ext cx="8501122" cy="843188"/>
          </a:xfrm>
          <a:noFill/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AU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History of the Eucharist</a:t>
            </a:r>
            <a:endParaRPr lang="en-AU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Focus on mass rather than communion</a:t>
            </a:r>
          </a:p>
          <a:p>
            <a:r>
              <a:rPr lang="en-AU" dirty="0" smtClean="0"/>
              <a:t>Christians took communion rarely emphasis was not on receiving but ‘adoring’ the Eucharistic Lord</a:t>
            </a:r>
          </a:p>
          <a:p>
            <a:r>
              <a:rPr lang="en-AU" dirty="0" smtClean="0"/>
              <a:t>Big churches and large communities</a:t>
            </a:r>
          </a:p>
          <a:p>
            <a:r>
              <a:rPr lang="en-AU" dirty="0" smtClean="0"/>
              <a:t>Consecration of the bread and wine was the high point of the liturgy</a:t>
            </a:r>
          </a:p>
          <a:p>
            <a:r>
              <a:rPr lang="en-AU" dirty="0" smtClean="0"/>
              <a:t>The wafer called the ‘host’ replaced bread</a:t>
            </a:r>
          </a:p>
          <a:p>
            <a:r>
              <a:rPr lang="en-AU" dirty="0" smtClean="0"/>
              <a:t>Transubstantiation was debated</a:t>
            </a:r>
          </a:p>
          <a:p>
            <a:r>
              <a:rPr lang="en-AU" dirty="0" smtClean="0"/>
              <a:t>Law passed 1215 forcing Catholics to receive the  communion yearly</a:t>
            </a:r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9</a:t>
            </a:r>
            <a:r>
              <a:rPr lang="en-AU" baseline="30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th</a:t>
            </a:r>
            <a:r>
              <a:rPr lang="en-A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– 15</a:t>
            </a:r>
            <a:r>
              <a:rPr lang="en-AU" baseline="30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th</a:t>
            </a:r>
            <a:r>
              <a:rPr lang="en-A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Century – the Middle Ages</a:t>
            </a:r>
            <a:endParaRPr lang="en-A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0108"/>
            <a:ext cx="4059936" cy="4429156"/>
          </a:xfrm>
        </p:spPr>
        <p:txBody>
          <a:bodyPr>
            <a:noAutofit/>
          </a:bodyPr>
          <a:lstStyle/>
          <a:p>
            <a:pPr marL="514350" indent="-514350">
              <a:buClr>
                <a:srgbClr val="7030A0"/>
              </a:buClr>
              <a:buFont typeface="+mj-lt"/>
              <a:buAutoNum type="arabicPeriod" startAt="11"/>
            </a:pPr>
            <a:r>
              <a:rPr lang="en-AU" sz="3200" dirty="0" smtClean="0">
                <a:solidFill>
                  <a:srgbClr val="7030A0"/>
                </a:solidFill>
              </a:rPr>
              <a:t>What does transubstantiation mean?</a:t>
            </a:r>
          </a:p>
          <a:p>
            <a:pPr marL="514350" indent="-514350">
              <a:buClr>
                <a:srgbClr val="7030A0"/>
              </a:buClr>
              <a:buFont typeface="+mj-lt"/>
              <a:buAutoNum type="arabicPeriod" startAt="11"/>
            </a:pPr>
            <a:r>
              <a:rPr lang="en-AU" sz="3200" dirty="0" smtClean="0">
                <a:solidFill>
                  <a:srgbClr val="7030A0"/>
                </a:solidFill>
              </a:rPr>
              <a:t>What law was passed in 1215 and why?</a:t>
            </a:r>
          </a:p>
          <a:p>
            <a:pPr marL="514350" indent="-514350">
              <a:buClr>
                <a:srgbClr val="7030A0"/>
              </a:buClr>
              <a:buFont typeface="+mj-lt"/>
              <a:buAutoNum type="arabicPeriod" startAt="11"/>
            </a:pPr>
            <a:r>
              <a:rPr lang="en-AU" sz="3200" dirty="0" smtClean="0">
                <a:solidFill>
                  <a:srgbClr val="7030A0"/>
                </a:solidFill>
              </a:rPr>
              <a:t>What replaced the bread in the liturgy?</a:t>
            </a:r>
            <a:endParaRPr lang="en-AU" sz="3200" dirty="0">
              <a:solidFill>
                <a:srgbClr val="7030A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714488"/>
            <a:ext cx="4071966" cy="390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Council of Trent convened to repair abuses of the Church.</a:t>
            </a:r>
          </a:p>
          <a:p>
            <a:pPr lvl="1"/>
            <a:r>
              <a:rPr lang="en-US" dirty="0" smtClean="0"/>
              <a:t>Reaffirmed the </a:t>
            </a:r>
            <a:r>
              <a:rPr lang="en-US" i="1" dirty="0" smtClean="0"/>
              <a:t>real</a:t>
            </a:r>
            <a:r>
              <a:rPr lang="en-US" dirty="0" smtClean="0"/>
              <a:t> presence of Christ in the Eucharist – body, bloody, spirituality and divinity</a:t>
            </a:r>
          </a:p>
          <a:p>
            <a:pPr lvl="1"/>
            <a:r>
              <a:rPr lang="en-US" dirty="0" smtClean="0"/>
              <a:t>Defined transubstantiation – the change at consecration  of bread and wine into body and blood of Christ</a:t>
            </a:r>
          </a:p>
          <a:p>
            <a:pPr lvl="1"/>
            <a:r>
              <a:rPr lang="en-US" dirty="0" smtClean="0"/>
              <a:t>Nature of mass as sacrifice</a:t>
            </a:r>
          </a:p>
          <a:p>
            <a:pPr lvl="1"/>
            <a:r>
              <a:rPr lang="en-US" dirty="0" smtClean="0"/>
              <a:t>Roman missal [used for the next 400 years]</a:t>
            </a:r>
          </a:p>
          <a:p>
            <a:r>
              <a:rPr lang="en-US" dirty="0" smtClean="0"/>
              <a:t>People still tended to receive communion less frequently and sometimes outside mass. Pope Pius X  in 1910 permitted the young to receive holy communion</a:t>
            </a:r>
          </a:p>
          <a:p>
            <a:endParaRPr lang="en-US" dirty="0" smtClean="0"/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Reformation to 20</a:t>
            </a:r>
            <a:r>
              <a:rPr lang="en-AU" baseline="30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th</a:t>
            </a:r>
            <a:r>
              <a:rPr lang="en-A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Century</a:t>
            </a:r>
            <a:endParaRPr lang="en-A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5728"/>
            <a:ext cx="4059936" cy="581027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 startAt="13"/>
            </a:pPr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What changes were made to the Eucharist due to the Council of Trent?</a:t>
            </a:r>
          </a:p>
          <a:p>
            <a:pPr marL="514350" indent="-514350">
              <a:buFont typeface="+mj-lt"/>
              <a:buAutoNum type="arabicParenR" startAt="13"/>
            </a:pPr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What did Pope Pius X Change and why?</a:t>
            </a:r>
            <a:endParaRPr lang="en-AU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Content Placeholder 4" descr="The-Council-Of-Trent-1588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29124" y="1000108"/>
            <a:ext cx="4477258" cy="4857784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Vatican 2</a:t>
            </a:r>
            <a:r>
              <a:rPr lang="en-AU" dirty="0" smtClean="0"/>
              <a:t> – 1960s</a:t>
            </a:r>
          </a:p>
          <a:p>
            <a:pPr lvl="1"/>
            <a:r>
              <a:rPr lang="en-US" dirty="0" smtClean="0"/>
              <a:t>Continued reform of the liturgies and sacraments</a:t>
            </a:r>
          </a:p>
          <a:p>
            <a:pPr lvl="1"/>
            <a:r>
              <a:rPr lang="en-US" dirty="0" smtClean="0"/>
              <a:t>Mass in the vernacular language [local language]</a:t>
            </a:r>
          </a:p>
          <a:p>
            <a:pPr lvl="1"/>
            <a:r>
              <a:rPr lang="en-US" dirty="0" smtClean="0"/>
              <a:t>Focus on liturgy</a:t>
            </a:r>
          </a:p>
          <a:p>
            <a:pPr lvl="1"/>
            <a:r>
              <a:rPr lang="en-US" dirty="0" smtClean="0"/>
              <a:t>Homily based on readings</a:t>
            </a:r>
          </a:p>
          <a:p>
            <a:pPr lvl="1"/>
            <a:r>
              <a:rPr lang="en-US" dirty="0" smtClean="0"/>
              <a:t>Alter faces the people</a:t>
            </a:r>
          </a:p>
          <a:p>
            <a:pPr lvl="1"/>
            <a:r>
              <a:rPr lang="en-US" dirty="0" smtClean="0"/>
              <a:t>Inclusion of the Prayer s of the Faithful </a:t>
            </a:r>
          </a:p>
          <a:p>
            <a:pPr lvl="1"/>
            <a:r>
              <a:rPr lang="en-US" dirty="0" smtClean="0"/>
              <a:t>Active congregational participation </a:t>
            </a:r>
          </a:p>
          <a:p>
            <a:pPr lvl="1"/>
            <a:r>
              <a:rPr lang="en-US" dirty="0" smtClean="0"/>
              <a:t>Laity  participation in mass</a:t>
            </a:r>
          </a:p>
          <a:p>
            <a:pPr lvl="1"/>
            <a:r>
              <a:rPr lang="en-US" dirty="0" smtClean="0"/>
              <a:t>Eucharist is a celebration for the whole community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The Eucharist Today</a:t>
            </a:r>
            <a:endParaRPr lang="en-A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5720" y="928670"/>
            <a:ext cx="8572560" cy="5167330"/>
          </a:xfrm>
        </p:spPr>
        <p:txBody>
          <a:bodyPr/>
          <a:lstStyle/>
          <a:p>
            <a:r>
              <a:rPr lang="en-AU" dirty="0" smtClean="0"/>
              <a:t>Like all sacraments changed over time</a:t>
            </a:r>
          </a:p>
          <a:p>
            <a:r>
              <a:rPr lang="en-AU" dirty="0" smtClean="0"/>
              <a:t>Table fellowship </a:t>
            </a:r>
          </a:p>
          <a:p>
            <a:pPr lvl="1"/>
            <a:r>
              <a:rPr lang="en-AU" dirty="0" smtClean="0"/>
              <a:t> established Jewish practice by the end of 1</a:t>
            </a:r>
            <a:r>
              <a:rPr lang="en-AU" baseline="30000" dirty="0" smtClean="0"/>
              <a:t>st</a:t>
            </a:r>
            <a:r>
              <a:rPr lang="en-AU" dirty="0" smtClean="0"/>
              <a:t> Century. </a:t>
            </a:r>
          </a:p>
          <a:p>
            <a:pPr lvl="1"/>
            <a:r>
              <a:rPr lang="en-AU" dirty="0" smtClean="0"/>
              <a:t>Visitors share meal as sign of welcome</a:t>
            </a:r>
          </a:p>
          <a:p>
            <a:pPr lvl="1"/>
            <a:r>
              <a:rPr lang="en-AU" dirty="0" smtClean="0"/>
              <a:t>Part of families Sabbath devotional practice</a:t>
            </a:r>
          </a:p>
          <a:p>
            <a:r>
              <a:rPr lang="en-AU" dirty="0" smtClean="0"/>
              <a:t>Jesus ministry was often during meals</a:t>
            </a:r>
          </a:p>
          <a:p>
            <a:pPr lvl="1"/>
            <a:r>
              <a:rPr lang="en-AU" dirty="0" smtClean="0"/>
              <a:t>E.g. Feeding the 5000, Wedding at Cana, The Last Supper</a:t>
            </a:r>
          </a:p>
          <a:p>
            <a:r>
              <a:rPr lang="en-AU" dirty="0" smtClean="0"/>
              <a:t>Last Supper </a:t>
            </a:r>
          </a:p>
          <a:p>
            <a:pPr lvl="1"/>
            <a:r>
              <a:rPr lang="en-AU" dirty="0" smtClean="0"/>
              <a:t>Held on the first night of the Jewish Festival of the Passover </a:t>
            </a:r>
          </a:p>
          <a:p>
            <a:pPr lvl="1"/>
            <a:r>
              <a:rPr lang="en-AU" dirty="0" smtClean="0"/>
              <a:t>The Passover includes a series of ritual meals</a:t>
            </a:r>
          </a:p>
          <a:p>
            <a:pPr lvl="1"/>
            <a:r>
              <a:rPr lang="en-AU" dirty="0" smtClean="0"/>
              <a:t>Commencement of  the sacrament of the Eucharist</a:t>
            </a:r>
          </a:p>
          <a:p>
            <a:pPr lvl="1"/>
            <a:endParaRPr lang="en-AU" dirty="0" smtClean="0"/>
          </a:p>
          <a:p>
            <a:pPr lvl="1"/>
            <a:endParaRPr lang="en-AU" dirty="0" smtClean="0"/>
          </a:p>
          <a:p>
            <a:pPr lvl="1"/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58204" cy="785818"/>
          </a:xfrm>
        </p:spPr>
        <p:txBody>
          <a:bodyPr>
            <a:normAutofit/>
          </a:bodyPr>
          <a:lstStyle/>
          <a:p>
            <a:r>
              <a:rPr lang="en-A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Background</a:t>
            </a:r>
            <a:endParaRPr lang="en-A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457200" y="3214686"/>
            <a:ext cx="8258204" cy="288131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AU" sz="4400" dirty="0"/>
          </a:p>
        </p:txBody>
      </p:sp>
      <p:sp>
        <p:nvSpPr>
          <p:cNvPr id="16" name="TextBox 15"/>
          <p:cNvSpPr txBox="1"/>
          <p:nvPr/>
        </p:nvSpPr>
        <p:spPr>
          <a:xfrm>
            <a:off x="357158" y="285728"/>
            <a:ext cx="85011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+mj-lt"/>
              <a:buAutoNum type="arabicParenR"/>
            </a:pPr>
            <a:r>
              <a:rPr lang="en-AU" sz="3200" dirty="0" smtClean="0">
                <a:solidFill>
                  <a:schemeClr val="tx2">
                    <a:lumMod val="75000"/>
                  </a:schemeClr>
                </a:solidFill>
              </a:rPr>
              <a:t>What is ‘table fellowship’?</a:t>
            </a:r>
          </a:p>
          <a:p>
            <a:pPr marL="342900" indent="-342900" algn="ctr">
              <a:buFont typeface="+mj-lt"/>
              <a:buAutoNum type="arabicParenR"/>
            </a:pPr>
            <a:r>
              <a:rPr lang="en-AU" sz="3200" dirty="0" smtClean="0">
                <a:solidFill>
                  <a:schemeClr val="tx2">
                    <a:lumMod val="75000"/>
                  </a:schemeClr>
                </a:solidFill>
              </a:rPr>
              <a:t>List 3 examples of Jesus teaching at meals?</a:t>
            </a:r>
          </a:p>
          <a:p>
            <a:pPr marL="342900" indent="-342900" algn="ctr">
              <a:buFont typeface="+mj-lt"/>
              <a:buAutoNum type="arabicParenR"/>
            </a:pPr>
            <a:r>
              <a:rPr lang="en-AU" sz="3200" dirty="0" smtClean="0">
                <a:solidFill>
                  <a:schemeClr val="tx2">
                    <a:lumMod val="75000"/>
                  </a:schemeClr>
                </a:solidFill>
              </a:rPr>
              <a:t> On what day was the Last Supper held?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000372"/>
            <a:ext cx="4881354" cy="3081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4282" y="857232"/>
            <a:ext cx="8572560" cy="5643602"/>
          </a:xfrm>
        </p:spPr>
        <p:txBody>
          <a:bodyPr>
            <a:normAutofit fontScale="92500" lnSpcReduction="10000"/>
          </a:bodyPr>
          <a:lstStyle/>
          <a:p>
            <a:r>
              <a:rPr lang="en-AU" dirty="0" smtClean="0"/>
              <a:t>Early Christians Gathered together on Saturday night[first day of the week] to ‘break bread’ after sunset</a:t>
            </a:r>
          </a:p>
          <a:p>
            <a:r>
              <a:rPr lang="en-AU" dirty="0" smtClean="0"/>
              <a:t>The Eucharist was often referred to as the ‘breaking of the bread’</a:t>
            </a:r>
          </a:p>
          <a:p>
            <a:r>
              <a:rPr lang="en-AU" dirty="0" smtClean="0"/>
              <a:t>Midnight began the communal meal or common supper </a:t>
            </a:r>
            <a:r>
              <a:rPr lang="en-AU" i="1" dirty="0" smtClean="0"/>
              <a:t>agape</a:t>
            </a:r>
            <a:r>
              <a:rPr lang="en-AU" dirty="0" smtClean="0"/>
              <a:t>, central component being the Eucharist, the consecration of the bread and wine</a:t>
            </a:r>
          </a:p>
          <a:p>
            <a:r>
              <a:rPr lang="en-AU" dirty="0" smtClean="0"/>
              <a:t>Meal is repeated weekly reflecting Jesus’ words “do this in memory of me” </a:t>
            </a:r>
          </a:p>
          <a:p>
            <a:r>
              <a:rPr lang="en-AU" dirty="0" smtClean="0"/>
              <a:t>Earliest celebration meals reflected the Last Supper and was shared in the homes of Jewish Christians</a:t>
            </a:r>
          </a:p>
          <a:p>
            <a:r>
              <a:rPr lang="en-AU" dirty="0" smtClean="0"/>
              <a:t>Study the Old Testament passages, share stories of Jesus life and teachings, pray and sing songs of praise</a:t>
            </a:r>
          </a:p>
          <a:p>
            <a:r>
              <a:rPr lang="en-AU" dirty="0" smtClean="0"/>
              <a:t>After about 150CE the common meal was no longer part of the ritual</a:t>
            </a:r>
          </a:p>
          <a:p>
            <a:pPr lvl="1"/>
            <a:endParaRPr lang="en-AU" dirty="0" smtClean="0"/>
          </a:p>
          <a:p>
            <a:pPr lvl="1"/>
            <a:endParaRPr lang="en-AU" dirty="0" smtClean="0"/>
          </a:p>
          <a:p>
            <a:pPr lvl="1"/>
            <a:endParaRPr lang="en-AU" dirty="0" smtClean="0"/>
          </a:p>
          <a:p>
            <a:pPr lvl="1"/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/>
          </a:bodyPr>
          <a:lstStyle/>
          <a:p>
            <a:r>
              <a:rPr lang="en-AU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The Early Years – Sacred Meal and Sacrifice</a:t>
            </a:r>
            <a:endParaRPr lang="en-AU" sz="3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596" y="285728"/>
            <a:ext cx="8358246" cy="1143008"/>
          </a:xfrm>
        </p:spPr>
        <p:txBody>
          <a:bodyPr>
            <a:noAutofit/>
          </a:bodyPr>
          <a:lstStyle/>
          <a:p>
            <a:pPr marL="514350" indent="-514350" algn="ctr">
              <a:buFont typeface="+mj-lt"/>
              <a:buAutoNum type="arabicParenR" startAt="4"/>
            </a:pPr>
            <a:r>
              <a:rPr lang="en-AU" sz="3600" dirty="0" smtClean="0">
                <a:solidFill>
                  <a:schemeClr val="accent2"/>
                </a:solidFill>
              </a:rPr>
              <a:t>Briefly describe how early Christians celebrated the Eucharist.</a:t>
            </a:r>
          </a:p>
          <a:p>
            <a:pPr marL="514350" indent="-514350" algn="ctr">
              <a:buFont typeface="+mj-lt"/>
              <a:buAutoNum type="arabicParenR" startAt="4"/>
            </a:pPr>
            <a:r>
              <a:rPr lang="en-AU" sz="3600" dirty="0" smtClean="0">
                <a:solidFill>
                  <a:schemeClr val="accent2"/>
                </a:solidFill>
              </a:rPr>
              <a:t>What does ‘breaking of the bread’ refer to and what does it mean?</a:t>
            </a:r>
            <a:endParaRPr lang="en-AU" sz="3600" dirty="0">
              <a:solidFill>
                <a:schemeClr val="accent2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643182"/>
            <a:ext cx="4884346" cy="3805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The Liturgy began to develop from the stories and teachings of the Early Christians, such as St Paul</a:t>
            </a:r>
          </a:p>
          <a:p>
            <a:r>
              <a:rPr lang="en-AU" dirty="0" smtClean="0"/>
              <a:t>Christians were no longer welcomed in synagogues they formed their own service including prayers, chanting, songs and the homily – this is recognised as the ‘development of the word’. </a:t>
            </a:r>
          </a:p>
          <a:p>
            <a:r>
              <a:rPr lang="en-AU" dirty="0" smtClean="0"/>
              <a:t>Early liturgical leaders had the freedom to compose their own prayers, however they were soon standardised, among the most famous is </a:t>
            </a:r>
            <a:r>
              <a:rPr lang="en-AU" dirty="0" err="1" smtClean="0"/>
              <a:t>Hippolytus</a:t>
            </a:r>
            <a:r>
              <a:rPr lang="en-AU" dirty="0" smtClean="0"/>
              <a:t>.</a:t>
            </a:r>
          </a:p>
          <a:p>
            <a:r>
              <a:rPr lang="en-AU" dirty="0" smtClean="0"/>
              <a:t>The liturgical language was Greek</a:t>
            </a:r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2</a:t>
            </a:r>
            <a:r>
              <a:rPr lang="en-AU" baseline="30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nd</a:t>
            </a:r>
            <a:r>
              <a:rPr lang="en-A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&amp; 3</a:t>
            </a:r>
            <a:r>
              <a:rPr lang="en-AU" baseline="30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rd</a:t>
            </a:r>
            <a:r>
              <a:rPr lang="en-A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Centuries</a:t>
            </a:r>
            <a:endParaRPr lang="en-A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85794"/>
            <a:ext cx="4043362" cy="5310206"/>
          </a:xfrm>
        </p:spPr>
        <p:txBody>
          <a:bodyPr>
            <a:noAutofit/>
          </a:bodyPr>
          <a:lstStyle/>
          <a:p>
            <a:pPr marL="514350" indent="-514350">
              <a:buClr>
                <a:srgbClr val="C00000"/>
              </a:buClr>
              <a:buFont typeface="+mj-lt"/>
              <a:buAutoNum type="arabicParenR" startAt="6"/>
            </a:pPr>
            <a:r>
              <a:rPr lang="en-AU" sz="3200" dirty="0" smtClean="0">
                <a:solidFill>
                  <a:srgbClr val="C00000"/>
                </a:solidFill>
              </a:rPr>
              <a:t>What did the Jewish Christians add to the Eucharist after they were no longer welcome in synagogues?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arenR" startAt="6"/>
            </a:pPr>
            <a:r>
              <a:rPr lang="en-AU" sz="3200" dirty="0" smtClean="0">
                <a:solidFill>
                  <a:srgbClr val="C00000"/>
                </a:solidFill>
              </a:rPr>
              <a:t>Name a leader of the Christians who composed prayers?</a:t>
            </a:r>
            <a:endParaRPr lang="en-AU" sz="3200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571613"/>
            <a:ext cx="4253084" cy="4281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429288"/>
          </a:xfrm>
        </p:spPr>
        <p:txBody>
          <a:bodyPr>
            <a:normAutofit fontScale="92500" lnSpcReduction="10000"/>
          </a:bodyPr>
          <a:lstStyle/>
          <a:p>
            <a:r>
              <a:rPr lang="en-AU" dirty="0" smtClean="0"/>
              <a:t>Emperor Constantine's toleration of Christianity around 313 CE assisted it rapid growth through the Roman Empire and massive changes to the celebration of the Eucharist</a:t>
            </a:r>
          </a:p>
          <a:p>
            <a:r>
              <a:rPr lang="en-AU" dirty="0" smtClean="0"/>
              <a:t>Latin became the language of the liturgy</a:t>
            </a:r>
          </a:p>
          <a:p>
            <a:r>
              <a:rPr lang="en-AU" dirty="0" smtClean="0"/>
              <a:t>Larger building called ‘basilicas’ to house more worshippers</a:t>
            </a:r>
          </a:p>
          <a:p>
            <a:r>
              <a:rPr lang="en-AU" dirty="0" smtClean="0"/>
              <a:t>Clergy grew in numbers and wear liturgical clothing</a:t>
            </a:r>
          </a:p>
          <a:p>
            <a:r>
              <a:rPr lang="en-AU" dirty="0" smtClean="0"/>
              <a:t>Meal symbolism faded with the emphasis placed on sacrificial</a:t>
            </a:r>
          </a:p>
          <a:p>
            <a:r>
              <a:rPr lang="en-AU" dirty="0" smtClean="0"/>
              <a:t>Fewer people received communion and less often as Christ divinity was stressed.  </a:t>
            </a:r>
          </a:p>
          <a:p>
            <a:r>
              <a:rPr lang="en-AU" dirty="0" smtClean="0"/>
              <a:t>7</a:t>
            </a:r>
            <a:r>
              <a:rPr lang="en-AU" baseline="30000" dirty="0" smtClean="0"/>
              <a:t>th</a:t>
            </a:r>
            <a:r>
              <a:rPr lang="en-AU" dirty="0" smtClean="0"/>
              <a:t> Century – Pope Gregory the Great declared that the Latin Mass of Roman was the standard for the western Church</a:t>
            </a:r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/>
          <a:lstStyle/>
          <a:p>
            <a:r>
              <a:rPr lang="en-A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4</a:t>
            </a:r>
            <a:r>
              <a:rPr lang="en-AU" baseline="30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th</a:t>
            </a:r>
            <a:r>
              <a:rPr lang="en-A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&amp; 5</a:t>
            </a:r>
            <a:r>
              <a:rPr lang="en-AU" baseline="30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th</a:t>
            </a:r>
            <a:r>
              <a:rPr lang="en-A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Centuries</a:t>
            </a:r>
            <a:endParaRPr lang="en-A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28670"/>
            <a:ext cx="4471990" cy="5429288"/>
          </a:xfrm>
        </p:spPr>
        <p:txBody>
          <a:bodyPr>
            <a:normAutofit/>
          </a:bodyPr>
          <a:lstStyle/>
          <a:p>
            <a:pPr marL="514350" indent="-514350">
              <a:buClr>
                <a:srgbClr val="92D050"/>
              </a:buClr>
              <a:buFont typeface="+mj-lt"/>
              <a:buAutoNum type="arabicParenR" startAt="8"/>
            </a:pPr>
            <a:r>
              <a:rPr lang="en-AU" sz="3200" dirty="0" smtClean="0">
                <a:solidFill>
                  <a:srgbClr val="92D050"/>
                </a:solidFill>
              </a:rPr>
              <a:t>What began to fade in the Liturgy and why?</a:t>
            </a:r>
          </a:p>
          <a:p>
            <a:pPr marL="514350" indent="-514350">
              <a:buClr>
                <a:srgbClr val="92D050"/>
              </a:buClr>
              <a:buFont typeface="+mj-lt"/>
              <a:buAutoNum type="arabicParenR" startAt="8"/>
            </a:pPr>
            <a:r>
              <a:rPr lang="en-AU" sz="3200" dirty="0" smtClean="0">
                <a:solidFill>
                  <a:srgbClr val="92D050"/>
                </a:solidFill>
              </a:rPr>
              <a:t>What did Pope Gregory declare in the 7</a:t>
            </a:r>
            <a:r>
              <a:rPr lang="en-AU" sz="3200" baseline="30000" dirty="0" smtClean="0">
                <a:solidFill>
                  <a:srgbClr val="92D050"/>
                </a:solidFill>
              </a:rPr>
              <a:t>th</a:t>
            </a:r>
            <a:r>
              <a:rPr lang="en-AU" sz="3200" dirty="0" smtClean="0">
                <a:solidFill>
                  <a:srgbClr val="92D050"/>
                </a:solidFill>
              </a:rPr>
              <a:t> Century?</a:t>
            </a:r>
          </a:p>
          <a:p>
            <a:pPr marL="514350" indent="-514350">
              <a:buClr>
                <a:srgbClr val="92D050"/>
              </a:buClr>
              <a:buFont typeface="+mj-lt"/>
              <a:buAutoNum type="arabicParenR" startAt="8"/>
            </a:pPr>
            <a:r>
              <a:rPr lang="en-AU" sz="3200" dirty="0" smtClean="0">
                <a:solidFill>
                  <a:srgbClr val="92D050"/>
                </a:solidFill>
              </a:rPr>
              <a:t>Why did fewer people take communion?</a:t>
            </a:r>
            <a:endParaRPr lang="en-AU" sz="3200" dirty="0">
              <a:solidFill>
                <a:srgbClr val="92D05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47985" y="1524000"/>
            <a:ext cx="325966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742</TotalTime>
  <Words>768</Words>
  <Application>Microsoft Office PowerPoint</Application>
  <PresentationFormat>On-screen Show (4:3)</PresentationFormat>
  <Paragraphs>83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Paper</vt:lpstr>
      <vt:lpstr>The History of the Eucharist</vt:lpstr>
      <vt:lpstr>Background</vt:lpstr>
      <vt:lpstr>Slide 3</vt:lpstr>
      <vt:lpstr>The Early Years – Sacred Meal and Sacrifice</vt:lpstr>
      <vt:lpstr>Slide 5</vt:lpstr>
      <vt:lpstr>2nd &amp; 3rd Centuries</vt:lpstr>
      <vt:lpstr>Slide 7</vt:lpstr>
      <vt:lpstr>4th &amp; 5th Centuries</vt:lpstr>
      <vt:lpstr>Slide 9</vt:lpstr>
      <vt:lpstr>9th – 15th Century – the Middle Ages</vt:lpstr>
      <vt:lpstr>Slide 11</vt:lpstr>
      <vt:lpstr>Reformation to 20th Century</vt:lpstr>
      <vt:lpstr>Slide 13</vt:lpstr>
      <vt:lpstr>The Eucharist Today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History of the Eucharist</dc:title>
  <dc:creator>Enza Doran</dc:creator>
  <cp:lastModifiedBy>s.raso</cp:lastModifiedBy>
  <cp:revision>7</cp:revision>
  <dcterms:created xsi:type="dcterms:W3CDTF">2009-09-02T09:33:20Z</dcterms:created>
  <dcterms:modified xsi:type="dcterms:W3CDTF">2009-09-09T04:56:38Z</dcterms:modified>
</cp:coreProperties>
</file>