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72" r:id="rId15"/>
    <p:sldId id="268" r:id="rId16"/>
    <p:sldId id="269" r:id="rId17"/>
    <p:sldId id="270" r:id="rId18"/>
    <p:sldId id="273" r:id="rId19"/>
    <p:sldId id="274" r:id="rId20"/>
    <p:sldId id="275" r:id="rId21"/>
    <p:sldId id="277" r:id="rId22"/>
    <p:sldId id="276"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11" name="Slide Number Placeholder 10"/>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B3B0DAC-6562-4610-AD1D-059997186DC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683479-6DB1-42B6-9221-D4CAF9E9587C}" type="datetimeFigureOut">
              <a:rPr lang="en-AU" smtClean="0"/>
              <a:t>10/09/2015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B3B0DAC-6562-4610-AD1D-059997186DC5}" type="slidenum">
              <a:rPr lang="en-AU" smtClean="0"/>
              <a:t>‹#›</a:t>
            </a:fld>
            <a:endParaRPr lang="en-AU"/>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683479-6DB1-42B6-9221-D4CAF9E9587C}" type="datetimeFigureOut">
              <a:rPr lang="en-AU" smtClean="0"/>
              <a:t>10/09/2015</a:t>
            </a:fld>
            <a:endParaRPr lang="en-AU"/>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AU"/>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B3B0DAC-6562-4610-AD1D-059997186DC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Personal Moral Responsibility</a:t>
            </a:r>
            <a:endParaRPr lang="en-AU" dirty="0"/>
          </a:p>
        </p:txBody>
      </p:sp>
    </p:spTree>
    <p:extLst>
      <p:ext uri="{BB962C8B-B14F-4D97-AF65-F5344CB8AC3E}">
        <p14:creationId xmlns:p14="http://schemas.microsoft.com/office/powerpoint/2010/main" val="3608721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Two</a:t>
            </a:r>
            <a:endParaRPr lang="en-AU" dirty="0"/>
          </a:p>
        </p:txBody>
      </p:sp>
      <p:sp>
        <p:nvSpPr>
          <p:cNvPr id="3" name="Content Placeholder 2"/>
          <p:cNvSpPr>
            <a:spLocks noGrp="1"/>
          </p:cNvSpPr>
          <p:nvPr>
            <p:ph idx="1"/>
          </p:nvPr>
        </p:nvSpPr>
        <p:spPr>
          <a:xfrm>
            <a:off x="502920" y="1412776"/>
            <a:ext cx="8183880" cy="3305528"/>
          </a:xfrm>
        </p:spPr>
        <p:txBody>
          <a:bodyPr/>
          <a:lstStyle/>
          <a:p>
            <a:r>
              <a:rPr lang="en-AU" b="1" dirty="0" smtClean="0"/>
              <a:t>Seek Advice</a:t>
            </a:r>
          </a:p>
          <a:p>
            <a:pPr marL="0" indent="0">
              <a:buNone/>
            </a:pPr>
            <a:endParaRPr lang="en-AU" dirty="0" smtClean="0"/>
          </a:p>
          <a:p>
            <a:pPr lvl="1"/>
            <a:r>
              <a:rPr lang="en-AU" i="1" dirty="0" smtClean="0"/>
              <a:t>Family</a:t>
            </a:r>
          </a:p>
          <a:p>
            <a:pPr lvl="1"/>
            <a:r>
              <a:rPr lang="en-AU" i="1" dirty="0" smtClean="0"/>
              <a:t>Friends</a:t>
            </a:r>
          </a:p>
          <a:p>
            <a:pPr lvl="1"/>
            <a:r>
              <a:rPr lang="en-AU" i="1" dirty="0" smtClean="0"/>
              <a:t>Church Teachings</a:t>
            </a:r>
          </a:p>
          <a:p>
            <a:pPr lvl="1"/>
            <a:r>
              <a:rPr lang="en-AU" i="1" dirty="0" smtClean="0"/>
              <a:t>Moral Principles</a:t>
            </a:r>
            <a:endParaRPr lang="en-AU" i="1" dirty="0"/>
          </a:p>
        </p:txBody>
      </p:sp>
    </p:spTree>
    <p:extLst>
      <p:ext uri="{BB962C8B-B14F-4D97-AF65-F5344CB8AC3E}">
        <p14:creationId xmlns:p14="http://schemas.microsoft.com/office/powerpoint/2010/main" val="3301247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Three</a:t>
            </a:r>
            <a:endParaRPr lang="en-AU" dirty="0"/>
          </a:p>
        </p:txBody>
      </p:sp>
      <p:sp>
        <p:nvSpPr>
          <p:cNvPr id="3" name="Content Placeholder 2"/>
          <p:cNvSpPr>
            <a:spLocks noGrp="1"/>
          </p:cNvSpPr>
          <p:nvPr>
            <p:ph idx="1"/>
          </p:nvPr>
        </p:nvSpPr>
        <p:spPr>
          <a:xfrm>
            <a:off x="502920" y="1412776"/>
            <a:ext cx="8183880" cy="3305528"/>
          </a:xfrm>
        </p:spPr>
        <p:txBody>
          <a:bodyPr/>
          <a:lstStyle/>
          <a:p>
            <a:r>
              <a:rPr lang="en-AU" b="1" dirty="0" smtClean="0"/>
              <a:t>Reflect Honestly on the Consequences</a:t>
            </a:r>
          </a:p>
          <a:p>
            <a:pPr marL="0" indent="0">
              <a:buNone/>
            </a:pPr>
            <a:endParaRPr lang="en-AU" b="1" dirty="0" smtClean="0"/>
          </a:p>
          <a:p>
            <a:pPr lvl="1"/>
            <a:r>
              <a:rPr lang="en-AU" i="1" dirty="0" smtClean="0"/>
              <a:t>What are my options?</a:t>
            </a:r>
          </a:p>
          <a:p>
            <a:pPr lvl="1"/>
            <a:r>
              <a:rPr lang="en-AU" i="1" dirty="0" smtClean="0"/>
              <a:t>If I do this then….</a:t>
            </a:r>
            <a:endParaRPr lang="en-AU" i="1" dirty="0"/>
          </a:p>
        </p:txBody>
      </p:sp>
    </p:spTree>
    <p:extLst>
      <p:ext uri="{BB962C8B-B14F-4D97-AF65-F5344CB8AC3E}">
        <p14:creationId xmlns:p14="http://schemas.microsoft.com/office/powerpoint/2010/main" val="1078968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Four</a:t>
            </a:r>
            <a:endParaRPr lang="en-AU" dirty="0"/>
          </a:p>
        </p:txBody>
      </p:sp>
      <p:sp>
        <p:nvSpPr>
          <p:cNvPr id="3" name="Content Placeholder 2"/>
          <p:cNvSpPr>
            <a:spLocks noGrp="1"/>
          </p:cNvSpPr>
          <p:nvPr>
            <p:ph idx="1"/>
          </p:nvPr>
        </p:nvSpPr>
        <p:spPr>
          <a:xfrm>
            <a:off x="502920" y="1412776"/>
            <a:ext cx="8183880" cy="3305528"/>
          </a:xfrm>
        </p:spPr>
        <p:txBody>
          <a:bodyPr/>
          <a:lstStyle/>
          <a:p>
            <a:r>
              <a:rPr lang="en-AU" b="1" dirty="0" smtClean="0"/>
              <a:t>Pray for God’s Guidance</a:t>
            </a:r>
            <a:endParaRPr lang="en-AU" b="1" dirty="0"/>
          </a:p>
        </p:txBody>
      </p:sp>
    </p:spTree>
    <p:extLst>
      <p:ext uri="{BB962C8B-B14F-4D97-AF65-F5344CB8AC3E}">
        <p14:creationId xmlns:p14="http://schemas.microsoft.com/office/powerpoint/2010/main" val="2610894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Five</a:t>
            </a:r>
            <a:endParaRPr lang="en-AU" dirty="0"/>
          </a:p>
        </p:txBody>
      </p:sp>
      <p:sp>
        <p:nvSpPr>
          <p:cNvPr id="3" name="Content Placeholder 2"/>
          <p:cNvSpPr>
            <a:spLocks noGrp="1"/>
          </p:cNvSpPr>
          <p:nvPr>
            <p:ph idx="1"/>
          </p:nvPr>
        </p:nvSpPr>
        <p:spPr>
          <a:xfrm>
            <a:off x="502920" y="1628800"/>
            <a:ext cx="8183880" cy="3089504"/>
          </a:xfrm>
        </p:spPr>
        <p:txBody>
          <a:bodyPr/>
          <a:lstStyle/>
          <a:p>
            <a:r>
              <a:rPr lang="en-AU" b="1" dirty="0" smtClean="0"/>
              <a:t>Weigh up the information and Act</a:t>
            </a:r>
            <a:endParaRPr lang="en-AU" b="1" dirty="0"/>
          </a:p>
        </p:txBody>
      </p:sp>
    </p:spTree>
    <p:extLst>
      <p:ext uri="{BB962C8B-B14F-4D97-AF65-F5344CB8AC3E}">
        <p14:creationId xmlns:p14="http://schemas.microsoft.com/office/powerpoint/2010/main" val="3103211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6444208" y="188640"/>
            <a:ext cx="2520280" cy="4464496"/>
          </a:xfrm>
          <a:solidFill>
            <a:schemeClr val="tx1">
              <a:lumMod val="85000"/>
              <a:lumOff val="15000"/>
            </a:schemeClr>
          </a:solidFill>
        </p:spPr>
        <p:txBody>
          <a:bodyPr>
            <a:normAutofit lnSpcReduction="10000"/>
          </a:bodyPr>
          <a:lstStyle/>
          <a:p>
            <a:r>
              <a:rPr lang="en-AU" sz="3200" b="1" dirty="0" smtClean="0"/>
              <a:t>As an attitude</a:t>
            </a:r>
          </a:p>
          <a:p>
            <a:endParaRPr lang="en-AU" sz="3200" b="1" dirty="0" smtClean="0"/>
          </a:p>
          <a:p>
            <a:r>
              <a:rPr lang="en-AU" sz="3200" b="1" dirty="0" smtClean="0"/>
              <a:t>As an action</a:t>
            </a:r>
          </a:p>
          <a:p>
            <a:endParaRPr lang="en-AU" sz="3200" b="1" dirty="0" smtClean="0"/>
          </a:p>
          <a:p>
            <a:r>
              <a:rPr lang="en-AU" sz="3200" b="1" dirty="0" smtClean="0"/>
              <a:t>As a failure to act</a:t>
            </a:r>
            <a:endParaRPr lang="en-AU" sz="3200" b="1" dirty="0"/>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600" r="175"/>
          <a:stretch/>
        </p:blipFill>
        <p:spPr>
          <a:xfrm>
            <a:off x="297063" y="188640"/>
            <a:ext cx="6192688" cy="4415408"/>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4581128"/>
            <a:ext cx="8640960" cy="2160240"/>
          </a:xfrm>
          <a:prstGeom prst="rect">
            <a:avLst/>
          </a:prstGeom>
        </p:spPr>
      </p:pic>
    </p:spTree>
    <p:extLst>
      <p:ext uri="{BB962C8B-B14F-4D97-AF65-F5344CB8AC3E}">
        <p14:creationId xmlns:p14="http://schemas.microsoft.com/office/powerpoint/2010/main" val="2420698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301208"/>
            <a:ext cx="8183880" cy="1051560"/>
          </a:xfrm>
        </p:spPr>
        <p:txBody>
          <a:bodyPr/>
          <a:lstStyle/>
          <a:p>
            <a:r>
              <a:rPr lang="en-AU" dirty="0" smtClean="0"/>
              <a:t>The Scriptures &amp; Sinfulness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8485046"/>
              </p:ext>
            </p:extLst>
          </p:nvPr>
        </p:nvGraphicFramePr>
        <p:xfrm>
          <a:off x="503238" y="530224"/>
          <a:ext cx="8183562" cy="5003814"/>
        </p:xfrm>
        <a:graphic>
          <a:graphicData uri="http://schemas.openxmlformats.org/drawingml/2006/table">
            <a:tbl>
              <a:tblPr firstRow="1" bandRow="1">
                <a:tableStyleId>{5C22544A-7EE6-4342-B048-85BDC9FD1C3A}</a:tableStyleId>
              </a:tblPr>
              <a:tblGrid>
                <a:gridCol w="4091781"/>
                <a:gridCol w="4091781"/>
              </a:tblGrid>
              <a:tr h="681569">
                <a:tc>
                  <a:txBody>
                    <a:bodyPr/>
                    <a:lstStyle/>
                    <a:p>
                      <a:pPr algn="ctr"/>
                      <a:r>
                        <a:rPr lang="en-AU" sz="2400" dirty="0" smtClean="0"/>
                        <a:t>Hebrew Scriptures</a:t>
                      </a:r>
                      <a:endParaRPr lang="en-AU" sz="2400" dirty="0"/>
                    </a:p>
                  </a:txBody>
                  <a:tcPr/>
                </a:tc>
                <a:tc>
                  <a:txBody>
                    <a:bodyPr/>
                    <a:lstStyle/>
                    <a:p>
                      <a:pPr algn="ctr"/>
                      <a:r>
                        <a:rPr lang="en-AU" sz="2400" dirty="0" smtClean="0"/>
                        <a:t>Christian Scriptures</a:t>
                      </a:r>
                      <a:endParaRPr lang="en-AU" sz="2400" dirty="0"/>
                    </a:p>
                  </a:txBody>
                  <a:tcPr/>
                </a:tc>
              </a:tr>
              <a:tr h="681569">
                <a:tc gridSpan="2">
                  <a:txBody>
                    <a:bodyPr/>
                    <a:lstStyle/>
                    <a:p>
                      <a:pPr algn="ctr"/>
                      <a:r>
                        <a:rPr lang="en-AU" dirty="0" smtClean="0"/>
                        <a:t>Sin as rebellion against God</a:t>
                      </a:r>
                      <a:endParaRPr lang="en-AU" dirty="0"/>
                    </a:p>
                  </a:txBody>
                  <a:tcPr/>
                </a:tc>
                <a:tc hMerge="1">
                  <a:txBody>
                    <a:bodyPr/>
                    <a:lstStyle/>
                    <a:p>
                      <a:endParaRPr lang="en-AU" dirty="0"/>
                    </a:p>
                  </a:txBody>
                  <a:tcPr/>
                </a:tc>
              </a:tr>
              <a:tr h="681569">
                <a:tc>
                  <a:txBody>
                    <a:bodyPr/>
                    <a:lstStyle/>
                    <a:p>
                      <a:r>
                        <a:rPr lang="en-AU" dirty="0" smtClean="0"/>
                        <a:t>Sin as an ignoring of God</a:t>
                      </a:r>
                      <a:endParaRPr lang="en-AU" dirty="0"/>
                    </a:p>
                  </a:txBody>
                  <a:tcPr/>
                </a:tc>
                <a:tc>
                  <a:txBody>
                    <a:bodyPr/>
                    <a:lstStyle/>
                    <a:p>
                      <a:r>
                        <a:rPr lang="en-AU" dirty="0" smtClean="0"/>
                        <a:t>Sin as an injustice or a refusal of</a:t>
                      </a:r>
                      <a:r>
                        <a:rPr lang="en-AU" baseline="0" dirty="0" smtClean="0"/>
                        <a:t> the love of God</a:t>
                      </a:r>
                      <a:endParaRPr lang="en-AU" dirty="0"/>
                    </a:p>
                  </a:txBody>
                  <a:tcPr/>
                </a:tc>
              </a:tr>
              <a:tr h="681569">
                <a:tc>
                  <a:txBody>
                    <a:bodyPr/>
                    <a:lstStyle/>
                    <a:p>
                      <a:r>
                        <a:rPr lang="en-AU" dirty="0" smtClean="0"/>
                        <a:t>Where God is understood as divine wisdom, sin is human foolishness</a:t>
                      </a:r>
                      <a:endParaRPr lang="en-AU" dirty="0"/>
                    </a:p>
                  </a:txBody>
                  <a:tcPr/>
                </a:tc>
                <a:tc>
                  <a:txBody>
                    <a:bodyPr/>
                    <a:lstStyle/>
                    <a:p>
                      <a:r>
                        <a:rPr lang="en-AU" dirty="0" smtClean="0"/>
                        <a:t>Sin as falsehood</a:t>
                      </a:r>
                      <a:endParaRPr lang="en-AU" dirty="0"/>
                    </a:p>
                  </a:txBody>
                  <a:tcPr/>
                </a:tc>
              </a:tr>
              <a:tr h="681569">
                <a:tc>
                  <a:txBody>
                    <a:bodyPr/>
                    <a:lstStyle/>
                    <a:p>
                      <a:r>
                        <a:rPr lang="en-AU" dirty="0" smtClean="0"/>
                        <a:t>Sin as an act of unfaithfulness, breaking the covenant</a:t>
                      </a:r>
                      <a:endParaRPr lang="en-AU" dirty="0"/>
                    </a:p>
                  </a:txBody>
                  <a:tcPr/>
                </a:tc>
                <a:tc>
                  <a:txBody>
                    <a:bodyPr/>
                    <a:lstStyle/>
                    <a:p>
                      <a:r>
                        <a:rPr lang="en-AU" dirty="0" smtClean="0"/>
                        <a:t>Sin as a form of darkness or blindness</a:t>
                      </a:r>
                      <a:endParaRPr lang="en-AU" dirty="0"/>
                    </a:p>
                  </a:txBody>
                  <a:tcPr/>
                </a:tc>
              </a:tr>
              <a:tr h="681569">
                <a:tc>
                  <a:txBody>
                    <a:bodyPr/>
                    <a:lstStyle/>
                    <a:p>
                      <a:r>
                        <a:rPr lang="en-AU" dirty="0" smtClean="0"/>
                        <a:t>Sin as a form of idolatry</a:t>
                      </a:r>
                      <a:endParaRPr lang="en-AU" dirty="0"/>
                    </a:p>
                  </a:txBody>
                  <a:tcPr/>
                </a:tc>
                <a:tc>
                  <a:txBody>
                    <a:bodyPr/>
                    <a:lstStyle/>
                    <a:p>
                      <a:r>
                        <a:rPr lang="en-AU" dirty="0" smtClean="0"/>
                        <a:t>Sin as temptation by the devil</a:t>
                      </a:r>
                      <a:endParaRPr lang="en-AU" dirty="0"/>
                    </a:p>
                  </a:txBody>
                  <a:tcPr/>
                </a:tc>
              </a:tr>
              <a:tr h="681569">
                <a:tc>
                  <a:txBody>
                    <a:bodyPr/>
                    <a:lstStyle/>
                    <a:p>
                      <a:r>
                        <a:rPr lang="en-AU" dirty="0" smtClean="0"/>
                        <a:t>Sin as rooted in human freedom: an abuse of free choice</a:t>
                      </a:r>
                      <a:endParaRPr lang="en-AU" dirty="0"/>
                    </a:p>
                  </a:txBody>
                  <a:tcPr/>
                </a:tc>
                <a:tc>
                  <a:txBody>
                    <a:bodyPr/>
                    <a:lstStyle/>
                    <a:p>
                      <a:r>
                        <a:rPr lang="en-AU" dirty="0" smtClean="0"/>
                        <a:t>Original sin</a:t>
                      </a:r>
                      <a:endParaRPr lang="en-AU" dirty="0"/>
                    </a:p>
                  </a:txBody>
                  <a:tcPr/>
                </a:tc>
              </a:tr>
            </a:tbl>
          </a:graphicData>
        </a:graphic>
      </p:graphicFrame>
    </p:spTree>
    <p:extLst>
      <p:ext uri="{BB962C8B-B14F-4D97-AF65-F5344CB8AC3E}">
        <p14:creationId xmlns:p14="http://schemas.microsoft.com/office/powerpoint/2010/main" val="240449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 Sin</a:t>
            </a:r>
            <a:endParaRPr lang="en-AU" dirty="0"/>
          </a:p>
        </p:txBody>
      </p:sp>
      <p:sp>
        <p:nvSpPr>
          <p:cNvPr id="3" name="Content Placeholder 2"/>
          <p:cNvSpPr>
            <a:spLocks noGrp="1"/>
          </p:cNvSpPr>
          <p:nvPr>
            <p:ph idx="1"/>
          </p:nvPr>
        </p:nvSpPr>
        <p:spPr>
          <a:xfrm>
            <a:off x="502920" y="530352"/>
            <a:ext cx="8183880" cy="4770856"/>
          </a:xfrm>
        </p:spPr>
        <p:txBody>
          <a:bodyPr>
            <a:normAutofit fontScale="92500" lnSpcReduction="10000"/>
          </a:bodyPr>
          <a:lstStyle/>
          <a:p>
            <a:r>
              <a:rPr lang="en-AU" dirty="0" smtClean="0"/>
              <a:t>Refers to the sinful structures that are part of society and degrade and oppress people. Every social sin finds its origin in, and is brought about by, individual human sinful choices.</a:t>
            </a:r>
          </a:p>
          <a:p>
            <a:r>
              <a:rPr lang="en-AU" dirty="0" smtClean="0"/>
              <a:t>These are always initiated, supported and sustained by individuals</a:t>
            </a:r>
          </a:p>
          <a:p>
            <a:r>
              <a:rPr lang="en-AU" dirty="0" smtClean="0"/>
              <a:t>Examples include:</a:t>
            </a:r>
          </a:p>
          <a:p>
            <a:pPr lvl="1"/>
            <a:r>
              <a:rPr lang="en-AU" dirty="0" smtClean="0"/>
              <a:t>Discrimination and victimisation of minority groups</a:t>
            </a:r>
          </a:p>
          <a:p>
            <a:pPr lvl="1"/>
            <a:r>
              <a:rPr lang="en-AU" dirty="0" smtClean="0"/>
              <a:t>Corruption</a:t>
            </a:r>
          </a:p>
          <a:p>
            <a:pPr lvl="1"/>
            <a:r>
              <a:rPr lang="en-AU" dirty="0" smtClean="0"/>
              <a:t>Manipulation of Mass Media</a:t>
            </a:r>
          </a:p>
          <a:p>
            <a:pPr lvl="1"/>
            <a:r>
              <a:rPr lang="en-AU" dirty="0" smtClean="0"/>
              <a:t>Unjust war</a:t>
            </a:r>
          </a:p>
          <a:p>
            <a:pPr marL="347472" lvl="1" indent="0">
              <a:buNone/>
            </a:pPr>
            <a:endParaRPr lang="en-AU" dirty="0" smtClean="0"/>
          </a:p>
        </p:txBody>
      </p:sp>
    </p:spTree>
    <p:extLst>
      <p:ext uri="{BB962C8B-B14F-4D97-AF65-F5344CB8AC3E}">
        <p14:creationId xmlns:p14="http://schemas.microsoft.com/office/powerpoint/2010/main" val="3203595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Responsibility for </a:t>
            </a:r>
            <a:r>
              <a:rPr lang="en-AU" dirty="0"/>
              <a:t>M</a:t>
            </a:r>
            <a:r>
              <a:rPr lang="en-AU" dirty="0" smtClean="0"/>
              <a:t>oral Choice</a:t>
            </a:r>
            <a:endParaRPr lang="en-AU" dirty="0"/>
          </a:p>
        </p:txBody>
      </p:sp>
      <p:sp>
        <p:nvSpPr>
          <p:cNvPr id="3" name="Content Placeholder 2"/>
          <p:cNvSpPr>
            <a:spLocks noGrp="1"/>
          </p:cNvSpPr>
          <p:nvPr>
            <p:ph idx="1"/>
          </p:nvPr>
        </p:nvSpPr>
        <p:spPr/>
        <p:txBody>
          <a:bodyPr/>
          <a:lstStyle/>
          <a:p>
            <a:r>
              <a:rPr lang="en-AU" b="1" dirty="0" smtClean="0"/>
              <a:t>Degrees of Freedom</a:t>
            </a:r>
          </a:p>
          <a:p>
            <a:pPr marL="0" indent="0">
              <a:buNone/>
            </a:pPr>
            <a:endParaRPr lang="en-AU" dirty="0" smtClean="0"/>
          </a:p>
          <a:p>
            <a:pPr lvl="1"/>
            <a:r>
              <a:rPr lang="en-AU" b="1" i="1" dirty="0" smtClean="0"/>
              <a:t>Case One: </a:t>
            </a:r>
            <a:r>
              <a:rPr lang="en-AU" dirty="0" smtClean="0"/>
              <a:t>A bank teller who deliberately steals from his or her employer.</a:t>
            </a:r>
          </a:p>
          <a:p>
            <a:pPr lvl="1"/>
            <a:endParaRPr lang="en-AU" dirty="0" smtClean="0"/>
          </a:p>
          <a:p>
            <a:pPr lvl="1"/>
            <a:r>
              <a:rPr lang="en-AU" b="1" i="1" dirty="0" smtClean="0"/>
              <a:t>Case Two: </a:t>
            </a:r>
            <a:r>
              <a:rPr lang="en-AU" dirty="0" smtClean="0"/>
              <a:t>A bank teller who hands over money to a thief who is threatening him or her.</a:t>
            </a:r>
            <a:endParaRPr lang="en-AU" dirty="0"/>
          </a:p>
        </p:txBody>
      </p:sp>
    </p:spTree>
    <p:extLst>
      <p:ext uri="{BB962C8B-B14F-4D97-AF65-F5344CB8AC3E}">
        <p14:creationId xmlns:p14="http://schemas.microsoft.com/office/powerpoint/2010/main" val="3706755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Responsibility for Moral Choice</a:t>
            </a:r>
          </a:p>
        </p:txBody>
      </p:sp>
      <p:sp>
        <p:nvSpPr>
          <p:cNvPr id="3" name="Content Placeholder 2"/>
          <p:cNvSpPr>
            <a:spLocks noGrp="1"/>
          </p:cNvSpPr>
          <p:nvPr>
            <p:ph idx="1"/>
          </p:nvPr>
        </p:nvSpPr>
        <p:spPr/>
        <p:txBody>
          <a:bodyPr/>
          <a:lstStyle/>
          <a:p>
            <a:r>
              <a:rPr lang="en-AU" b="1" dirty="0" smtClean="0"/>
              <a:t>Degrees of Knowledge</a:t>
            </a:r>
          </a:p>
          <a:p>
            <a:pPr marL="0" indent="0">
              <a:buNone/>
            </a:pPr>
            <a:endParaRPr lang="en-AU" dirty="0" smtClean="0"/>
          </a:p>
          <a:p>
            <a:pPr lvl="1"/>
            <a:r>
              <a:rPr lang="en-AU" b="1" i="1" dirty="0" smtClean="0"/>
              <a:t>Case One: </a:t>
            </a:r>
            <a:r>
              <a:rPr lang="en-AU" dirty="0" smtClean="0"/>
              <a:t>A person who deliberately poisons their spouse to retrieve an insurance payout.</a:t>
            </a:r>
          </a:p>
          <a:p>
            <a:pPr lvl="1"/>
            <a:r>
              <a:rPr lang="en-AU" b="1" i="1" dirty="0" smtClean="0"/>
              <a:t>Case Two: </a:t>
            </a:r>
            <a:r>
              <a:rPr lang="en-AU" dirty="0" smtClean="0"/>
              <a:t>A person who suffers from a mental illness and poisons their spouse without realising the implications of his or her actions.</a:t>
            </a:r>
            <a:endParaRPr lang="en-AU" dirty="0"/>
          </a:p>
        </p:txBody>
      </p:sp>
    </p:spTree>
    <p:extLst>
      <p:ext uri="{BB962C8B-B14F-4D97-AF65-F5344CB8AC3E}">
        <p14:creationId xmlns:p14="http://schemas.microsoft.com/office/powerpoint/2010/main" val="2084535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Responsibility for Moral Choice</a:t>
            </a:r>
          </a:p>
        </p:txBody>
      </p:sp>
      <p:sp>
        <p:nvSpPr>
          <p:cNvPr id="3" name="Content Placeholder 2"/>
          <p:cNvSpPr>
            <a:spLocks noGrp="1"/>
          </p:cNvSpPr>
          <p:nvPr>
            <p:ph idx="1"/>
          </p:nvPr>
        </p:nvSpPr>
        <p:spPr/>
        <p:txBody>
          <a:bodyPr/>
          <a:lstStyle/>
          <a:p>
            <a:r>
              <a:rPr lang="en-AU" b="1" dirty="0" smtClean="0"/>
              <a:t>Degrees of Intention</a:t>
            </a:r>
          </a:p>
          <a:p>
            <a:pPr marL="0" indent="0">
              <a:buNone/>
            </a:pPr>
            <a:endParaRPr lang="en-AU" dirty="0" smtClean="0"/>
          </a:p>
          <a:p>
            <a:pPr lvl="1"/>
            <a:r>
              <a:rPr lang="en-AU" b="1" i="1" dirty="0" smtClean="0"/>
              <a:t>Case One: </a:t>
            </a:r>
            <a:r>
              <a:rPr lang="en-AU" dirty="0" smtClean="0"/>
              <a:t>A person accidentally runs over a child who dashes out from behind a car.</a:t>
            </a:r>
          </a:p>
          <a:p>
            <a:pPr lvl="1"/>
            <a:r>
              <a:rPr lang="en-AU" b="1" i="1" dirty="0" smtClean="0"/>
              <a:t>Case Two: </a:t>
            </a:r>
            <a:r>
              <a:rPr lang="en-AU" dirty="0" smtClean="0"/>
              <a:t>A person deliberately rams into another car to injure the passengers.</a:t>
            </a:r>
            <a:endParaRPr lang="en-AU" dirty="0"/>
          </a:p>
        </p:txBody>
      </p:sp>
    </p:spTree>
    <p:extLst>
      <p:ext uri="{BB962C8B-B14F-4D97-AF65-F5344CB8AC3E}">
        <p14:creationId xmlns:p14="http://schemas.microsoft.com/office/powerpoint/2010/main" val="182968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Socialisation</a:t>
            </a:r>
            <a:endParaRPr lang="en-AU" dirty="0"/>
          </a:p>
        </p:txBody>
      </p:sp>
      <p:sp>
        <p:nvSpPr>
          <p:cNvPr id="3" name="Content Placeholder 2"/>
          <p:cNvSpPr>
            <a:spLocks noGrp="1"/>
          </p:cNvSpPr>
          <p:nvPr>
            <p:ph idx="1"/>
          </p:nvPr>
        </p:nvSpPr>
        <p:spPr>
          <a:xfrm>
            <a:off x="502920" y="1484784"/>
            <a:ext cx="8183880" cy="3233520"/>
          </a:xfrm>
        </p:spPr>
        <p:txBody>
          <a:bodyPr/>
          <a:lstStyle/>
          <a:p>
            <a:r>
              <a:rPr lang="en-AU" dirty="0" smtClean="0"/>
              <a:t>The way we learn about the correct way to behave in our own society, and the habits, customs, language and manners of our society is called </a:t>
            </a:r>
            <a:r>
              <a:rPr lang="en-AU" b="1" dirty="0" smtClean="0"/>
              <a:t>socialisation</a:t>
            </a:r>
            <a:r>
              <a:rPr lang="en-AU" dirty="0" smtClean="0"/>
              <a:t>.</a:t>
            </a:r>
            <a:endParaRPr lang="en-AU" dirty="0"/>
          </a:p>
        </p:txBody>
      </p:sp>
    </p:spTree>
    <p:extLst>
      <p:ext uri="{BB962C8B-B14F-4D97-AF65-F5344CB8AC3E}">
        <p14:creationId xmlns:p14="http://schemas.microsoft.com/office/powerpoint/2010/main" val="3398306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01208"/>
            <a:ext cx="8183880" cy="1051560"/>
          </a:xfrm>
        </p:spPr>
        <p:txBody>
          <a:bodyPr/>
          <a:lstStyle/>
          <a:p>
            <a:r>
              <a:rPr lang="en-AU" dirty="0" smtClean="0"/>
              <a:t>Types of Sin</a:t>
            </a:r>
            <a:endParaRPr lang="en-AU" dirty="0"/>
          </a:p>
        </p:txBody>
      </p:sp>
      <p:sp>
        <p:nvSpPr>
          <p:cNvPr id="3" name="Content Placeholder 2"/>
          <p:cNvSpPr>
            <a:spLocks noGrp="1"/>
          </p:cNvSpPr>
          <p:nvPr>
            <p:ph idx="1"/>
          </p:nvPr>
        </p:nvSpPr>
        <p:spPr>
          <a:xfrm>
            <a:off x="502920" y="530352"/>
            <a:ext cx="8183880" cy="5346920"/>
          </a:xfrm>
        </p:spPr>
        <p:txBody>
          <a:bodyPr>
            <a:normAutofit fontScale="85000" lnSpcReduction="20000"/>
          </a:bodyPr>
          <a:lstStyle/>
          <a:p>
            <a:r>
              <a:rPr lang="en-AU" b="1" u="sng" dirty="0" smtClean="0"/>
              <a:t>Venial Sin: </a:t>
            </a:r>
            <a:r>
              <a:rPr lang="en-AU" dirty="0" smtClean="0"/>
              <a:t>an attitude or action that places tension or strain on our relationship with God and neighbour.</a:t>
            </a:r>
          </a:p>
          <a:p>
            <a:r>
              <a:rPr lang="en-AU" b="1" u="sng" dirty="0" smtClean="0"/>
              <a:t>Serious Sin: </a:t>
            </a:r>
            <a:r>
              <a:rPr lang="en-AU" dirty="0" smtClean="0"/>
              <a:t>an attitude or action, which dangerously strains our relationship with God and neighbour.</a:t>
            </a:r>
          </a:p>
          <a:p>
            <a:r>
              <a:rPr lang="en-AU" b="1" u="sng" dirty="0" smtClean="0"/>
              <a:t>Mortal Sin: </a:t>
            </a:r>
            <a:r>
              <a:rPr lang="en-AU" dirty="0" smtClean="0"/>
              <a:t>is an attitude or action that fully engages the person. The person not only fully chooses the attitude or action, but also chooses to be the kind of person who would perform the act.</a:t>
            </a:r>
          </a:p>
          <a:p>
            <a:pPr marL="0" indent="0">
              <a:buNone/>
            </a:pPr>
            <a:endParaRPr lang="en-AU" dirty="0" smtClean="0"/>
          </a:p>
          <a:p>
            <a:r>
              <a:rPr lang="en-AU" dirty="0" smtClean="0"/>
              <a:t>Before sin can occur, therefore, the following conditions need to present:</a:t>
            </a:r>
          </a:p>
          <a:p>
            <a:pPr lvl="1"/>
            <a:r>
              <a:rPr lang="en-AU" dirty="0" smtClean="0"/>
              <a:t>Grave matter (seriousness of the act)</a:t>
            </a:r>
          </a:p>
          <a:p>
            <a:pPr lvl="1"/>
            <a:r>
              <a:rPr lang="en-AU" dirty="0" smtClean="0"/>
              <a:t>Full knowledge</a:t>
            </a:r>
          </a:p>
          <a:p>
            <a:pPr lvl="1"/>
            <a:r>
              <a:rPr lang="en-AU" dirty="0" smtClean="0"/>
              <a:t>Freedom and Consent</a:t>
            </a:r>
            <a:endParaRPr lang="en-AU" dirty="0"/>
          </a:p>
        </p:txBody>
      </p:sp>
    </p:spTree>
    <p:extLst>
      <p:ext uri="{BB962C8B-B14F-4D97-AF65-F5344CB8AC3E}">
        <p14:creationId xmlns:p14="http://schemas.microsoft.com/office/powerpoint/2010/main" val="1354685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Degrees of Sinfulness</a:t>
            </a:r>
            <a:endParaRPr lang="en-AU" dirty="0"/>
          </a:p>
        </p:txBody>
      </p:sp>
      <p:sp>
        <p:nvSpPr>
          <p:cNvPr id="3" name="Content Placeholder 2"/>
          <p:cNvSpPr>
            <a:spLocks noGrp="1"/>
          </p:cNvSpPr>
          <p:nvPr>
            <p:ph idx="1"/>
          </p:nvPr>
        </p:nvSpPr>
        <p:spPr/>
        <p:txBody>
          <a:bodyPr/>
          <a:lstStyle/>
          <a:p>
            <a:r>
              <a:rPr lang="en-AU" b="1" dirty="0" smtClean="0"/>
              <a:t>Using the list on the following table complete the following:</a:t>
            </a:r>
          </a:p>
          <a:p>
            <a:pPr marL="0" indent="0">
              <a:buNone/>
            </a:pPr>
            <a:endParaRPr lang="en-AU" b="1" dirty="0" smtClean="0"/>
          </a:p>
          <a:p>
            <a:r>
              <a:rPr lang="en-AU" b="1" dirty="0" smtClean="0"/>
              <a:t>Part A: </a:t>
            </a:r>
            <a:r>
              <a:rPr lang="en-AU" dirty="0" smtClean="0"/>
              <a:t>Rate the following list of sins in order of sinfulness (1 being the least).</a:t>
            </a:r>
          </a:p>
          <a:p>
            <a:pPr marL="0" indent="0">
              <a:buNone/>
            </a:pPr>
            <a:endParaRPr lang="en-AU" dirty="0" smtClean="0"/>
          </a:p>
          <a:p>
            <a:r>
              <a:rPr lang="en-AU" b="1" dirty="0" smtClean="0"/>
              <a:t>Part B: </a:t>
            </a:r>
            <a:r>
              <a:rPr lang="en-AU" dirty="0" smtClean="0"/>
              <a:t>Determine whether each sin is venial, serious or mortal. </a:t>
            </a:r>
            <a:endParaRPr lang="en-AU" dirty="0"/>
          </a:p>
        </p:txBody>
      </p:sp>
    </p:spTree>
    <p:extLst>
      <p:ext uri="{BB962C8B-B14F-4D97-AF65-F5344CB8AC3E}">
        <p14:creationId xmlns:p14="http://schemas.microsoft.com/office/powerpoint/2010/main" val="2545412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517232"/>
            <a:ext cx="8183880" cy="1051560"/>
          </a:xfrm>
        </p:spPr>
        <p:txBody>
          <a:bodyPr/>
          <a:lstStyle/>
          <a:p>
            <a:r>
              <a:rPr lang="en-AU" dirty="0" smtClean="0"/>
              <a:t>Degrees of Sinfulness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7565335"/>
              </p:ext>
            </p:extLst>
          </p:nvPr>
        </p:nvGraphicFramePr>
        <p:xfrm>
          <a:off x="467544" y="404664"/>
          <a:ext cx="8183564" cy="5514351"/>
        </p:xfrm>
        <a:graphic>
          <a:graphicData uri="http://schemas.openxmlformats.org/drawingml/2006/table">
            <a:tbl>
              <a:tblPr firstRow="1" bandRow="1">
                <a:tableStyleId>{8A107856-5554-42FB-B03E-39F5DBC370BA}</a:tableStyleId>
              </a:tblPr>
              <a:tblGrid>
                <a:gridCol w="576064"/>
                <a:gridCol w="3515718"/>
                <a:gridCol w="516730"/>
                <a:gridCol w="3575052"/>
              </a:tblGrid>
              <a:tr h="954197">
                <a:tc>
                  <a:txBody>
                    <a:bodyPr/>
                    <a:lstStyle/>
                    <a:p>
                      <a:endParaRPr lang="en-AU" dirty="0"/>
                    </a:p>
                  </a:txBody>
                  <a:tcPr/>
                </a:tc>
                <a:tc>
                  <a:txBody>
                    <a:bodyPr/>
                    <a:lstStyle/>
                    <a:p>
                      <a:r>
                        <a:rPr lang="en-AU" b="0" dirty="0" smtClean="0"/>
                        <a:t>Attempting to rob a bank ,</a:t>
                      </a:r>
                      <a:r>
                        <a:rPr lang="en-AU" b="0" baseline="0" dirty="0" smtClean="0"/>
                        <a:t> with the intention of stealing money.</a:t>
                      </a:r>
                      <a:endParaRPr lang="en-AU" b="0" dirty="0"/>
                    </a:p>
                  </a:txBody>
                  <a:tcPr/>
                </a:tc>
                <a:tc>
                  <a:txBody>
                    <a:bodyPr/>
                    <a:lstStyle/>
                    <a:p>
                      <a:endParaRPr lang="en-AU"/>
                    </a:p>
                  </a:txBody>
                  <a:tcPr/>
                </a:tc>
                <a:tc>
                  <a:txBody>
                    <a:bodyPr/>
                    <a:lstStyle/>
                    <a:p>
                      <a:r>
                        <a:rPr lang="en-AU" b="0" dirty="0" smtClean="0"/>
                        <a:t>Lying to your friend about where you were the other day when they wanted to catch up with you.</a:t>
                      </a:r>
                      <a:endParaRPr lang="en-AU" b="0" dirty="0"/>
                    </a:p>
                  </a:txBody>
                  <a:tcPr/>
                </a:tc>
              </a:tr>
              <a:tr h="954197">
                <a:tc>
                  <a:txBody>
                    <a:bodyPr/>
                    <a:lstStyle/>
                    <a:p>
                      <a:endParaRPr lang="en-AU"/>
                    </a:p>
                  </a:txBody>
                  <a:tcPr/>
                </a:tc>
                <a:tc>
                  <a:txBody>
                    <a:bodyPr/>
                    <a:lstStyle/>
                    <a:p>
                      <a:r>
                        <a:rPr lang="en-AU" b="0" dirty="0" smtClean="0"/>
                        <a:t>Stealing</a:t>
                      </a:r>
                      <a:r>
                        <a:rPr lang="en-AU" b="0" baseline="0" dirty="0" smtClean="0"/>
                        <a:t> $5 from your mum’s purse.</a:t>
                      </a:r>
                      <a:endParaRPr lang="en-AU" b="0" dirty="0"/>
                    </a:p>
                  </a:txBody>
                  <a:tcPr/>
                </a:tc>
                <a:tc>
                  <a:txBody>
                    <a:bodyPr/>
                    <a:lstStyle/>
                    <a:p>
                      <a:endParaRPr lang="en-AU"/>
                    </a:p>
                  </a:txBody>
                  <a:tcPr/>
                </a:tc>
                <a:tc>
                  <a:txBody>
                    <a:bodyPr/>
                    <a:lstStyle/>
                    <a:p>
                      <a:r>
                        <a:rPr lang="en-AU" dirty="0" smtClean="0"/>
                        <a:t>Pretending to be sick to get out of doing something that would help your parents.</a:t>
                      </a:r>
                      <a:endParaRPr lang="en-AU" dirty="0"/>
                    </a:p>
                  </a:txBody>
                  <a:tcPr/>
                </a:tc>
              </a:tr>
              <a:tr h="954197">
                <a:tc>
                  <a:txBody>
                    <a:bodyPr/>
                    <a:lstStyle/>
                    <a:p>
                      <a:endParaRPr lang="en-AU"/>
                    </a:p>
                  </a:txBody>
                  <a:tcPr/>
                </a:tc>
                <a:tc>
                  <a:txBody>
                    <a:bodyPr/>
                    <a:lstStyle/>
                    <a:p>
                      <a:r>
                        <a:rPr lang="en-AU" b="0" dirty="0" smtClean="0"/>
                        <a:t>Threatening and bullying a Year 7 student in the playground.</a:t>
                      </a:r>
                      <a:endParaRPr lang="en-AU" b="0" dirty="0"/>
                    </a:p>
                  </a:txBody>
                  <a:tcPr/>
                </a:tc>
                <a:tc>
                  <a:txBody>
                    <a:bodyPr/>
                    <a:lstStyle/>
                    <a:p>
                      <a:endParaRPr lang="en-AU"/>
                    </a:p>
                  </a:txBody>
                  <a:tcPr/>
                </a:tc>
                <a:tc>
                  <a:txBody>
                    <a:bodyPr/>
                    <a:lstStyle/>
                    <a:p>
                      <a:r>
                        <a:rPr lang="en-AU" dirty="0" smtClean="0"/>
                        <a:t>Spreading</a:t>
                      </a:r>
                      <a:r>
                        <a:rPr lang="en-AU" baseline="0" dirty="0" smtClean="0"/>
                        <a:t> rumours about one of your friends to get back at them.</a:t>
                      </a:r>
                      <a:endParaRPr lang="en-AU" dirty="0"/>
                    </a:p>
                  </a:txBody>
                  <a:tcPr/>
                </a:tc>
              </a:tr>
              <a:tr h="954197">
                <a:tc>
                  <a:txBody>
                    <a:bodyPr/>
                    <a:lstStyle/>
                    <a:p>
                      <a:endParaRPr lang="en-AU"/>
                    </a:p>
                  </a:txBody>
                  <a:tcPr/>
                </a:tc>
                <a:tc>
                  <a:txBody>
                    <a:bodyPr/>
                    <a:lstStyle/>
                    <a:p>
                      <a:r>
                        <a:rPr lang="en-AU" b="0" dirty="0" smtClean="0"/>
                        <a:t>Committing the act of</a:t>
                      </a:r>
                      <a:r>
                        <a:rPr lang="en-AU" b="0" baseline="0" dirty="0" smtClean="0"/>
                        <a:t> murder.</a:t>
                      </a:r>
                      <a:endParaRPr lang="en-AU" b="0" dirty="0"/>
                    </a:p>
                  </a:txBody>
                  <a:tcPr/>
                </a:tc>
                <a:tc>
                  <a:txBody>
                    <a:bodyPr/>
                    <a:lstStyle/>
                    <a:p>
                      <a:endParaRPr lang="en-AU" dirty="0"/>
                    </a:p>
                  </a:txBody>
                  <a:tcPr/>
                </a:tc>
                <a:tc>
                  <a:txBody>
                    <a:bodyPr/>
                    <a:lstStyle/>
                    <a:p>
                      <a:r>
                        <a:rPr lang="en-AU" dirty="0" smtClean="0"/>
                        <a:t>Deliberately</a:t>
                      </a:r>
                      <a:r>
                        <a:rPr lang="en-AU" baseline="0" dirty="0" smtClean="0"/>
                        <a:t> destroying a form of nature.</a:t>
                      </a:r>
                      <a:endParaRPr lang="en-AU" dirty="0"/>
                    </a:p>
                  </a:txBody>
                  <a:tcPr/>
                </a:tc>
              </a:tr>
              <a:tr h="954197">
                <a:tc>
                  <a:txBody>
                    <a:bodyPr/>
                    <a:lstStyle/>
                    <a:p>
                      <a:endParaRPr lang="en-AU"/>
                    </a:p>
                  </a:txBody>
                  <a:tcPr/>
                </a:tc>
                <a:tc>
                  <a:txBody>
                    <a:bodyPr/>
                    <a:lstStyle/>
                    <a:p>
                      <a:r>
                        <a:rPr lang="en-AU" b="0" dirty="0" smtClean="0"/>
                        <a:t>Witnessing an assault on a person and</a:t>
                      </a:r>
                      <a:r>
                        <a:rPr lang="en-AU" b="0" baseline="0" dirty="0" smtClean="0"/>
                        <a:t> failing to come forward and assist the police with information about the offenders.</a:t>
                      </a:r>
                      <a:endParaRPr lang="en-AU" b="0" dirty="0"/>
                    </a:p>
                  </a:txBody>
                  <a:tcPr/>
                </a:tc>
                <a:tc>
                  <a:txBody>
                    <a:bodyPr/>
                    <a:lstStyle/>
                    <a:p>
                      <a:endParaRPr lang="en-AU"/>
                    </a:p>
                  </a:txBody>
                  <a:tcPr/>
                </a:tc>
                <a:tc>
                  <a:txBody>
                    <a:bodyPr/>
                    <a:lstStyle/>
                    <a:p>
                      <a:r>
                        <a:rPr lang="en-AU" dirty="0" smtClean="0"/>
                        <a:t>The lady at the canteen gave</a:t>
                      </a:r>
                      <a:r>
                        <a:rPr lang="en-AU" baseline="0" dirty="0" smtClean="0"/>
                        <a:t> you too much change and you decide not to be honest and give it back to her.</a:t>
                      </a:r>
                      <a:endParaRPr lang="en-AU" dirty="0"/>
                    </a:p>
                  </a:txBody>
                  <a:tcPr/>
                </a:tc>
              </a:tr>
            </a:tbl>
          </a:graphicData>
        </a:graphic>
      </p:graphicFrame>
    </p:spTree>
    <p:extLst>
      <p:ext uri="{BB962C8B-B14F-4D97-AF65-F5344CB8AC3E}">
        <p14:creationId xmlns:p14="http://schemas.microsoft.com/office/powerpoint/2010/main" val="2842700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5" y="476672"/>
            <a:ext cx="4752527" cy="4754481"/>
          </a:xfrm>
          <a:prstGeom prst="rect">
            <a:avLst/>
          </a:prstGeom>
        </p:spPr>
      </p:pic>
      <p:sp>
        <p:nvSpPr>
          <p:cNvPr id="3" name="Title 2"/>
          <p:cNvSpPr>
            <a:spLocks noGrp="1"/>
          </p:cNvSpPr>
          <p:nvPr>
            <p:ph type="title"/>
          </p:nvPr>
        </p:nvSpPr>
        <p:spPr/>
        <p:txBody>
          <a:bodyPr/>
          <a:lstStyle/>
          <a:p>
            <a:r>
              <a:rPr lang="en-AU" dirty="0" smtClean="0"/>
              <a:t>Let’s discuss</a:t>
            </a:r>
            <a:endParaRPr lang="en-AU" dirty="0"/>
          </a:p>
        </p:txBody>
      </p:sp>
    </p:spTree>
    <p:extLst>
      <p:ext uri="{BB962C8B-B14F-4D97-AF65-F5344CB8AC3E}">
        <p14:creationId xmlns:p14="http://schemas.microsoft.com/office/powerpoint/2010/main" val="1154249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discuss</a:t>
            </a:r>
            <a:endParaRPr lang="en-AU"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698" y="1484784"/>
            <a:ext cx="7033404" cy="3312368"/>
          </a:xfrm>
          <a:prstGeom prst="rect">
            <a:avLst/>
          </a:prstGeom>
        </p:spPr>
      </p:pic>
    </p:spTree>
    <p:extLst>
      <p:ext uri="{BB962C8B-B14F-4D97-AF65-F5344CB8AC3E}">
        <p14:creationId xmlns:p14="http://schemas.microsoft.com/office/powerpoint/2010/main" val="230966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Morality</a:t>
            </a:r>
            <a:endParaRPr lang="en-AU" dirty="0"/>
          </a:p>
        </p:txBody>
      </p:sp>
      <p:sp>
        <p:nvSpPr>
          <p:cNvPr id="3" name="Content Placeholder 2"/>
          <p:cNvSpPr>
            <a:spLocks noGrp="1"/>
          </p:cNvSpPr>
          <p:nvPr>
            <p:ph idx="1"/>
          </p:nvPr>
        </p:nvSpPr>
        <p:spPr/>
        <p:txBody>
          <a:bodyPr/>
          <a:lstStyle/>
          <a:p>
            <a:r>
              <a:rPr lang="en-AU" dirty="0" smtClean="0"/>
              <a:t>Some of the ways we begin to discover what is right and what is wrong are by:</a:t>
            </a:r>
          </a:p>
          <a:p>
            <a:pPr marL="0" indent="0">
              <a:buNone/>
            </a:pPr>
            <a:endParaRPr lang="en-AU" dirty="0" smtClean="0"/>
          </a:p>
          <a:p>
            <a:pPr lvl="1"/>
            <a:r>
              <a:rPr lang="en-AU" dirty="0" smtClean="0"/>
              <a:t>Consequence</a:t>
            </a:r>
          </a:p>
          <a:p>
            <a:pPr lvl="1"/>
            <a:r>
              <a:rPr lang="en-AU" dirty="0" smtClean="0"/>
              <a:t>Example</a:t>
            </a:r>
          </a:p>
          <a:p>
            <a:pPr lvl="1"/>
            <a:r>
              <a:rPr lang="en-AU" dirty="0" smtClean="0"/>
              <a:t>Experience</a:t>
            </a:r>
          </a:p>
          <a:p>
            <a:pPr lvl="1"/>
            <a:r>
              <a:rPr lang="en-AU" dirty="0" smtClean="0"/>
              <a:t>Emotions</a:t>
            </a:r>
          </a:p>
          <a:p>
            <a:pPr lvl="1"/>
            <a:r>
              <a:rPr lang="en-AU" dirty="0" smtClean="0"/>
              <a:t>Following the rules</a:t>
            </a:r>
          </a:p>
          <a:p>
            <a:pPr lvl="1"/>
            <a:endParaRPr lang="en-AU" dirty="0"/>
          </a:p>
        </p:txBody>
      </p:sp>
    </p:spTree>
    <p:extLst>
      <p:ext uri="{BB962C8B-B14F-4D97-AF65-F5344CB8AC3E}">
        <p14:creationId xmlns:p14="http://schemas.microsoft.com/office/powerpoint/2010/main" val="372400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Morality</a:t>
            </a:r>
            <a:endParaRPr lang="en-AU" dirty="0"/>
          </a:p>
        </p:txBody>
      </p:sp>
      <p:sp>
        <p:nvSpPr>
          <p:cNvPr id="3" name="Content Placeholder 2"/>
          <p:cNvSpPr>
            <a:spLocks noGrp="1"/>
          </p:cNvSpPr>
          <p:nvPr>
            <p:ph idx="1"/>
          </p:nvPr>
        </p:nvSpPr>
        <p:spPr/>
        <p:txBody>
          <a:bodyPr>
            <a:normAutofit lnSpcReduction="10000"/>
          </a:bodyPr>
          <a:lstStyle/>
          <a:p>
            <a:r>
              <a:rPr lang="en-AU" dirty="0" smtClean="0"/>
              <a:t>Morality is concerned with what is right and wrong.</a:t>
            </a:r>
          </a:p>
          <a:p>
            <a:pPr lvl="1"/>
            <a:r>
              <a:rPr lang="en-AU" dirty="0" smtClean="0"/>
              <a:t>A </a:t>
            </a:r>
            <a:r>
              <a:rPr lang="en-AU" b="1" dirty="0" smtClean="0"/>
              <a:t>moral</a:t>
            </a:r>
            <a:r>
              <a:rPr lang="en-AU" dirty="0" smtClean="0"/>
              <a:t> act – an act considered to be right</a:t>
            </a:r>
          </a:p>
          <a:p>
            <a:pPr lvl="1"/>
            <a:r>
              <a:rPr lang="en-AU" dirty="0" smtClean="0"/>
              <a:t>An </a:t>
            </a:r>
            <a:r>
              <a:rPr lang="en-AU" b="1" dirty="0" smtClean="0"/>
              <a:t>immoral</a:t>
            </a:r>
            <a:r>
              <a:rPr lang="en-AU" dirty="0" smtClean="0"/>
              <a:t> act – an act considered to be wrong</a:t>
            </a:r>
          </a:p>
          <a:p>
            <a:pPr lvl="1"/>
            <a:r>
              <a:rPr lang="en-AU" dirty="0" smtClean="0"/>
              <a:t>An </a:t>
            </a:r>
            <a:r>
              <a:rPr lang="en-AU" b="1" dirty="0" smtClean="0"/>
              <a:t>amoral</a:t>
            </a:r>
            <a:r>
              <a:rPr lang="en-AU" dirty="0" smtClean="0"/>
              <a:t> – an act that shows no understanding of right or wrong</a:t>
            </a:r>
          </a:p>
          <a:p>
            <a:pPr lvl="1"/>
            <a:r>
              <a:rPr lang="en-AU" dirty="0" smtClean="0"/>
              <a:t>A </a:t>
            </a:r>
            <a:r>
              <a:rPr lang="en-AU" b="1" dirty="0" smtClean="0"/>
              <a:t>non-moral</a:t>
            </a:r>
            <a:r>
              <a:rPr lang="en-AU" dirty="0" smtClean="0"/>
              <a:t> act – an act not concerned with right or wrong</a:t>
            </a:r>
          </a:p>
          <a:p>
            <a:pPr lvl="1"/>
            <a:r>
              <a:rPr lang="en-AU" dirty="0" smtClean="0"/>
              <a:t>A </a:t>
            </a:r>
            <a:r>
              <a:rPr lang="en-AU" b="1" dirty="0" smtClean="0"/>
              <a:t>non-moral judgement </a:t>
            </a:r>
            <a:r>
              <a:rPr lang="en-AU" dirty="0" smtClean="0"/>
              <a:t>– a view or opinion that is nothing to do with right or wrong.</a:t>
            </a:r>
            <a:endParaRPr lang="en-AU" dirty="0"/>
          </a:p>
        </p:txBody>
      </p:sp>
    </p:spTree>
    <p:extLst>
      <p:ext uri="{BB962C8B-B14F-4D97-AF65-F5344CB8AC3E}">
        <p14:creationId xmlns:p14="http://schemas.microsoft.com/office/powerpoint/2010/main" val="330284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157192"/>
            <a:ext cx="8183880" cy="1051560"/>
          </a:xfrm>
        </p:spPr>
        <p:txBody>
          <a:bodyPr/>
          <a:lstStyle/>
          <a:p>
            <a:r>
              <a:rPr lang="en-AU" dirty="0" smtClean="0"/>
              <a:t>Types of Morality</a:t>
            </a:r>
            <a:endParaRPr lang="en-AU" dirty="0"/>
          </a:p>
        </p:txBody>
      </p:sp>
      <p:sp>
        <p:nvSpPr>
          <p:cNvPr id="3" name="Content Placeholder 2"/>
          <p:cNvSpPr>
            <a:spLocks noGrp="1"/>
          </p:cNvSpPr>
          <p:nvPr>
            <p:ph idx="1"/>
          </p:nvPr>
        </p:nvSpPr>
        <p:spPr>
          <a:xfrm>
            <a:off x="502920" y="530352"/>
            <a:ext cx="8183880" cy="4698848"/>
          </a:xfrm>
        </p:spPr>
        <p:txBody>
          <a:bodyPr/>
          <a:lstStyle/>
          <a:p>
            <a:endParaRPr lang="en-AU" dirty="0" smtClean="0"/>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568598396"/>
              </p:ext>
            </p:extLst>
          </p:nvPr>
        </p:nvGraphicFramePr>
        <p:xfrm>
          <a:off x="539552" y="548680"/>
          <a:ext cx="7992888" cy="4922801"/>
        </p:xfrm>
        <a:graphic>
          <a:graphicData uri="http://schemas.openxmlformats.org/drawingml/2006/table">
            <a:tbl>
              <a:tblPr firstRow="1" bandRow="1">
                <a:tableStyleId>{C4B1156A-380E-4F78-BDF5-A606A8083BF9}</a:tableStyleId>
              </a:tblPr>
              <a:tblGrid>
                <a:gridCol w="3996444"/>
                <a:gridCol w="3996444"/>
              </a:tblGrid>
              <a:tr h="822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Conflicting Morality</a:t>
                      </a:r>
                    </a:p>
                    <a:p>
                      <a:endParaRPr lang="en-AU" b="1" dirty="0"/>
                    </a:p>
                  </a:txBody>
                  <a:tcPr/>
                </a:tc>
                <a:tc>
                  <a:txBody>
                    <a:bodyPr/>
                    <a:lstStyle/>
                    <a:p>
                      <a:r>
                        <a:rPr lang="en-AU" b="0" i="1" dirty="0" smtClean="0"/>
                        <a:t>A</a:t>
                      </a:r>
                      <a:r>
                        <a:rPr lang="en-AU" b="0" i="1" baseline="0" dirty="0" smtClean="0"/>
                        <a:t> strong support of environmental issues who doesn’t recycle.</a:t>
                      </a:r>
                      <a:endParaRPr lang="en-AU" b="0" i="1" dirty="0"/>
                    </a:p>
                  </a:txBody>
                  <a:tcPr/>
                </a:tc>
              </a:tr>
              <a:tr h="822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The Right to Choose</a:t>
                      </a:r>
                    </a:p>
                    <a:p>
                      <a:endParaRPr lang="en-AU" b="1" dirty="0"/>
                    </a:p>
                  </a:txBody>
                  <a:tcPr/>
                </a:tc>
                <a:tc>
                  <a:txBody>
                    <a:bodyPr/>
                    <a:lstStyle/>
                    <a:p>
                      <a:r>
                        <a:rPr lang="en-AU" i="1" dirty="0" smtClean="0"/>
                        <a:t>Personal</a:t>
                      </a:r>
                      <a:r>
                        <a:rPr lang="en-AU" i="1" baseline="0" dirty="0" smtClean="0"/>
                        <a:t> c</a:t>
                      </a:r>
                      <a:r>
                        <a:rPr lang="en-AU" i="1" dirty="0" smtClean="0"/>
                        <a:t>hoice does not always equate with morality.</a:t>
                      </a:r>
                      <a:endParaRPr lang="en-AU" i="1" dirty="0"/>
                    </a:p>
                  </a:txBody>
                  <a:tcPr/>
                </a:tc>
              </a:tr>
              <a:tr h="822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Everybody does it</a:t>
                      </a:r>
                    </a:p>
                    <a:p>
                      <a:endParaRPr lang="en-AU" b="1" dirty="0"/>
                    </a:p>
                  </a:txBody>
                  <a:tcPr/>
                </a:tc>
                <a:tc>
                  <a:txBody>
                    <a:bodyPr/>
                    <a:lstStyle/>
                    <a:p>
                      <a:r>
                        <a:rPr lang="en-AU" i="1" dirty="0" smtClean="0"/>
                        <a:t>Ignoring reality and the facts and following the crowd.</a:t>
                      </a:r>
                      <a:endParaRPr lang="en-AU" i="1" dirty="0"/>
                    </a:p>
                  </a:txBody>
                  <a:tcPr/>
                </a:tc>
              </a:tr>
              <a:tr h="117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What’s wrong in nobody gets hurt</a:t>
                      </a:r>
                    </a:p>
                    <a:p>
                      <a:endParaRPr lang="en-AU" b="1" dirty="0"/>
                    </a:p>
                  </a:txBody>
                  <a:tcPr/>
                </a:tc>
                <a:tc>
                  <a:txBody>
                    <a:bodyPr/>
                    <a:lstStyle/>
                    <a:p>
                      <a:r>
                        <a:rPr lang="en-AU" i="1" dirty="0" smtClean="0"/>
                        <a:t>Ignoring the underlying</a:t>
                      </a:r>
                      <a:r>
                        <a:rPr lang="en-AU" i="1" baseline="0" dirty="0" smtClean="0"/>
                        <a:t> repercussions of our decisions.</a:t>
                      </a:r>
                      <a:endParaRPr lang="en-AU" i="1" dirty="0"/>
                    </a:p>
                  </a:txBody>
                  <a:tcPr/>
                </a:tc>
              </a:tr>
              <a:tr h="822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Christian Morality</a:t>
                      </a:r>
                    </a:p>
                    <a:p>
                      <a:endParaRPr lang="en-AU" b="1" dirty="0"/>
                    </a:p>
                  </a:txBody>
                  <a:tcPr/>
                </a:tc>
                <a:tc>
                  <a:txBody>
                    <a:bodyPr/>
                    <a:lstStyle/>
                    <a:p>
                      <a:r>
                        <a:rPr lang="en-AU" i="1" dirty="0" smtClean="0"/>
                        <a:t>Modelled on the teachings of Jesus Christ, the 10 Commandments and the Beatitudes.</a:t>
                      </a:r>
                      <a:endParaRPr lang="en-AU" i="1" dirty="0"/>
                    </a:p>
                  </a:txBody>
                  <a:tcPr/>
                </a:tc>
              </a:tr>
            </a:tbl>
          </a:graphicData>
        </a:graphic>
      </p:graphicFrame>
    </p:spTree>
    <p:extLst>
      <p:ext uri="{BB962C8B-B14F-4D97-AF65-F5344CB8AC3E}">
        <p14:creationId xmlns:p14="http://schemas.microsoft.com/office/powerpoint/2010/main" val="315093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Conscience</a:t>
            </a:r>
            <a:endParaRPr lang="en-AU" dirty="0"/>
          </a:p>
        </p:txBody>
      </p:sp>
      <p:sp>
        <p:nvSpPr>
          <p:cNvPr id="3" name="Content Placeholder 2"/>
          <p:cNvSpPr>
            <a:spLocks noGrp="1"/>
          </p:cNvSpPr>
          <p:nvPr>
            <p:ph idx="1"/>
          </p:nvPr>
        </p:nvSpPr>
        <p:spPr/>
        <p:txBody>
          <a:bodyPr/>
          <a:lstStyle/>
          <a:p>
            <a:r>
              <a:rPr lang="en-AU" dirty="0" smtClean="0"/>
              <a:t>My responsibility for my actions, not necessarily my feelings but a thinking and choosing process.</a:t>
            </a:r>
          </a:p>
          <a:p>
            <a:r>
              <a:rPr lang="en-AU" dirty="0" smtClean="0"/>
              <a:t>If I am important as a person I need to live out the consequences or choices I make. I must be free to follow my own conscience – in fact I am obliged to follow my conscience once I have informed it.</a:t>
            </a:r>
            <a:endParaRPr lang="en-AU" dirty="0"/>
          </a:p>
        </p:txBody>
      </p:sp>
    </p:spTree>
    <p:extLst>
      <p:ext uri="{BB962C8B-B14F-4D97-AF65-F5344CB8AC3E}">
        <p14:creationId xmlns:p14="http://schemas.microsoft.com/office/powerpoint/2010/main" val="3691329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Laws that may affect our conscience formation</a:t>
            </a:r>
            <a:endParaRPr lang="en-AU" dirty="0"/>
          </a:p>
        </p:txBody>
      </p:sp>
      <p:sp>
        <p:nvSpPr>
          <p:cNvPr id="3" name="Content Placeholder 2"/>
          <p:cNvSpPr>
            <a:spLocks noGrp="1"/>
          </p:cNvSpPr>
          <p:nvPr>
            <p:ph idx="1"/>
          </p:nvPr>
        </p:nvSpPr>
        <p:spPr/>
        <p:txBody>
          <a:bodyPr/>
          <a:lstStyle/>
          <a:p>
            <a:pPr>
              <a:lnSpc>
                <a:spcPct val="150000"/>
              </a:lnSpc>
            </a:pPr>
            <a:r>
              <a:rPr lang="en-AU" dirty="0" smtClean="0"/>
              <a:t>Civil law</a:t>
            </a:r>
          </a:p>
          <a:p>
            <a:pPr>
              <a:lnSpc>
                <a:spcPct val="150000"/>
              </a:lnSpc>
            </a:pPr>
            <a:r>
              <a:rPr lang="en-AU" dirty="0" smtClean="0"/>
              <a:t>Moral Law</a:t>
            </a:r>
          </a:p>
          <a:p>
            <a:pPr>
              <a:lnSpc>
                <a:spcPct val="150000"/>
              </a:lnSpc>
            </a:pPr>
            <a:r>
              <a:rPr lang="en-AU" dirty="0" smtClean="0"/>
              <a:t>Natural Law</a:t>
            </a:r>
          </a:p>
          <a:p>
            <a:pPr>
              <a:lnSpc>
                <a:spcPct val="150000"/>
              </a:lnSpc>
            </a:pPr>
            <a:r>
              <a:rPr lang="en-AU" dirty="0" smtClean="0"/>
              <a:t>Divine Law</a:t>
            </a:r>
          </a:p>
          <a:p>
            <a:pPr>
              <a:lnSpc>
                <a:spcPct val="150000"/>
              </a:lnSpc>
            </a:pPr>
            <a:r>
              <a:rPr lang="en-AU" dirty="0" smtClean="0"/>
              <a:t>Church law</a:t>
            </a:r>
            <a:endParaRPr lang="en-AU" dirty="0"/>
          </a:p>
        </p:txBody>
      </p:sp>
    </p:spTree>
    <p:extLst>
      <p:ext uri="{BB962C8B-B14F-4D97-AF65-F5344CB8AC3E}">
        <p14:creationId xmlns:p14="http://schemas.microsoft.com/office/powerpoint/2010/main" val="885625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229200"/>
            <a:ext cx="8229600" cy="1051560"/>
          </a:xfrm>
        </p:spPr>
        <p:txBody>
          <a:bodyPr>
            <a:normAutofit/>
          </a:bodyPr>
          <a:lstStyle/>
          <a:p>
            <a:pPr algn="ctr"/>
            <a:r>
              <a:rPr lang="en-AU" sz="4400" b="1" dirty="0" smtClean="0"/>
              <a:t>Steps in Decision Making</a:t>
            </a:r>
            <a:endParaRPr lang="en-AU" sz="4400" b="1"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3830" r="3830"/>
          <a:stretch>
            <a:fillRect/>
          </a:stretch>
        </p:blipFill>
        <p:spPr>
          <a:xfrm>
            <a:off x="421480" y="435768"/>
            <a:ext cx="8326984" cy="4343400"/>
          </a:xfrm>
        </p:spPr>
      </p:pic>
    </p:spTree>
    <p:extLst>
      <p:ext uri="{BB962C8B-B14F-4D97-AF65-F5344CB8AC3E}">
        <p14:creationId xmlns:p14="http://schemas.microsoft.com/office/powerpoint/2010/main" val="4078188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One</a:t>
            </a:r>
            <a:endParaRPr lang="en-AU" dirty="0"/>
          </a:p>
        </p:txBody>
      </p:sp>
      <p:sp>
        <p:nvSpPr>
          <p:cNvPr id="3" name="Content Placeholder 2"/>
          <p:cNvSpPr>
            <a:spLocks noGrp="1"/>
          </p:cNvSpPr>
          <p:nvPr>
            <p:ph idx="1"/>
          </p:nvPr>
        </p:nvSpPr>
        <p:spPr>
          <a:xfrm>
            <a:off x="502920" y="1268760"/>
            <a:ext cx="8183880" cy="3449544"/>
          </a:xfrm>
        </p:spPr>
        <p:txBody>
          <a:bodyPr/>
          <a:lstStyle/>
          <a:p>
            <a:r>
              <a:rPr lang="en-AU" b="1" dirty="0" smtClean="0"/>
              <a:t>Define the Issue</a:t>
            </a:r>
          </a:p>
          <a:p>
            <a:pPr marL="0" indent="0">
              <a:buNone/>
            </a:pPr>
            <a:endParaRPr lang="en-AU" dirty="0" smtClean="0"/>
          </a:p>
          <a:p>
            <a:pPr lvl="1"/>
            <a:r>
              <a:rPr lang="en-AU" i="1" dirty="0" smtClean="0"/>
              <a:t>What are the facts? (From all perspectives)</a:t>
            </a:r>
          </a:p>
        </p:txBody>
      </p:sp>
    </p:spTree>
    <p:extLst>
      <p:ext uri="{BB962C8B-B14F-4D97-AF65-F5344CB8AC3E}">
        <p14:creationId xmlns:p14="http://schemas.microsoft.com/office/powerpoint/2010/main" val="2560499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172</TotalTime>
  <Words>942</Words>
  <Application>Microsoft Office PowerPoint</Application>
  <PresentationFormat>On-screen Show (4:3)</PresentationFormat>
  <Paragraphs>130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Personal Moral Responsibility</vt:lpstr>
      <vt:lpstr>Socialisation</vt:lpstr>
      <vt:lpstr>Morality</vt:lpstr>
      <vt:lpstr>Morality</vt:lpstr>
      <vt:lpstr>Types of Morality</vt:lpstr>
      <vt:lpstr>Conscience</vt:lpstr>
      <vt:lpstr>Laws that may affect our conscience formation</vt:lpstr>
      <vt:lpstr>Steps in Decision Making</vt:lpstr>
      <vt:lpstr>Step One</vt:lpstr>
      <vt:lpstr>Step Two</vt:lpstr>
      <vt:lpstr>Step Three</vt:lpstr>
      <vt:lpstr>Step Four</vt:lpstr>
      <vt:lpstr>Step Five</vt:lpstr>
      <vt:lpstr>PowerPoint Presentation</vt:lpstr>
      <vt:lpstr>The Scriptures &amp; Sinfulness</vt:lpstr>
      <vt:lpstr>Social Sin</vt:lpstr>
      <vt:lpstr>Responsibility for Moral Choice</vt:lpstr>
      <vt:lpstr>Responsibility for Moral Choice</vt:lpstr>
      <vt:lpstr>Responsibility for Moral Choice</vt:lpstr>
      <vt:lpstr>Types of Sin</vt:lpstr>
      <vt:lpstr>Degrees of Sinfulness</vt:lpstr>
      <vt:lpstr>Degrees of Sinfulness</vt:lpstr>
      <vt:lpstr>Let’s discuss</vt:lpstr>
      <vt:lpstr>Let’s discuss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Moral Responsibility</dc:title>
  <dc:creator>Susie Kneipp</dc:creator>
  <cp:lastModifiedBy>Susie Kneipp</cp:lastModifiedBy>
  <cp:revision>13</cp:revision>
  <dcterms:created xsi:type="dcterms:W3CDTF">2015-09-09T23:21:56Z</dcterms:created>
  <dcterms:modified xsi:type="dcterms:W3CDTF">2015-09-10T02:14:14Z</dcterms:modified>
</cp:coreProperties>
</file>