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9" r:id="rId4"/>
    <p:sldId id="268" r:id="rId5"/>
    <p:sldId id="258" r:id="rId6"/>
    <p:sldId id="260" r:id="rId7"/>
    <p:sldId id="261" r:id="rId8"/>
    <p:sldId id="262" r:id="rId9"/>
    <p:sldId id="263" r:id="rId10"/>
    <p:sldId id="264" r:id="rId11"/>
    <p:sldId id="269" r:id="rId12"/>
    <p:sldId id="270" r:id="rId13"/>
    <p:sldId id="265" r:id="rId14"/>
    <p:sldId id="267" r:id="rId15"/>
    <p:sldId id="266"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2" d="100"/>
          <a:sy n="42" d="100"/>
        </p:scale>
        <p:origin x="1320"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876B8111-27BA-4653-A6F4-B2E74B13E457}" type="datetimeFigureOut">
              <a:rPr lang="en-AU" smtClean="0"/>
              <a:t>15/10/2015</a:t>
            </a:fld>
            <a:endParaRPr lang="en-AU"/>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0E270844-A14E-40F8-9B75-29E198A68AF7}" type="slidenum">
              <a:rPr lang="en-AU" smtClean="0"/>
              <a:t>‹#›</a:t>
            </a:fld>
            <a:endParaRPr lang="en-AU"/>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AU"/>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6B8111-27BA-4653-A6F4-B2E74B13E457}" type="datetimeFigureOut">
              <a:rPr lang="en-AU" smtClean="0"/>
              <a:t>15/10/2015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E270844-A14E-40F8-9B75-29E198A68AF7}" type="slidenum">
              <a:rPr lang="en-AU" smtClean="0"/>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6B8111-27BA-4653-A6F4-B2E74B13E457}" type="datetimeFigureOut">
              <a:rPr lang="en-AU" smtClean="0"/>
              <a:t>15/10/2015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0E270844-A14E-40F8-9B75-29E198A68AF7}" type="slidenum">
              <a:rPr lang="en-AU" smtClean="0"/>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6B8111-27BA-4653-A6F4-B2E74B13E457}" type="datetimeFigureOut">
              <a:rPr lang="en-AU" smtClean="0"/>
              <a:t>15/10/2015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E270844-A14E-40F8-9B75-29E198A68AF7}" type="slidenum">
              <a:rPr lang="en-AU" smtClean="0"/>
              <a:t>‹#›</a:t>
            </a:fld>
            <a:endParaRPr lang="en-AU"/>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876B8111-27BA-4653-A6F4-B2E74B13E457}" type="datetimeFigureOut">
              <a:rPr lang="en-AU" smtClean="0"/>
              <a:t>15/10/2015</a:t>
            </a:fld>
            <a:endParaRPr lang="en-AU"/>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0E270844-A14E-40F8-9B75-29E198A68AF7}" type="slidenum">
              <a:rPr lang="en-AU" smtClean="0"/>
              <a:t>‹#›</a:t>
            </a:fld>
            <a:endParaRPr lang="en-AU"/>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AU"/>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76B8111-27BA-4653-A6F4-B2E74B13E457}" type="datetimeFigureOut">
              <a:rPr lang="en-AU" smtClean="0"/>
              <a:t>15/10/2015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E270844-A14E-40F8-9B75-29E198A68AF7}" type="slidenum">
              <a:rPr lang="en-AU" smtClean="0"/>
              <a:t>‹#›</a:t>
            </a:fld>
            <a:endParaRPr lang="en-AU"/>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76B8111-27BA-4653-A6F4-B2E74B13E457}" type="datetimeFigureOut">
              <a:rPr lang="en-AU" smtClean="0"/>
              <a:t>15/10/2015</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0E270844-A14E-40F8-9B75-29E198A68AF7}" type="slidenum">
              <a:rPr lang="en-AU" smtClean="0"/>
              <a:t>‹#›</a:t>
            </a:fld>
            <a:endParaRPr lang="en-AU"/>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76B8111-27BA-4653-A6F4-B2E74B13E457}" type="datetimeFigureOut">
              <a:rPr lang="en-AU" smtClean="0"/>
              <a:t>15/10/2015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0E270844-A14E-40F8-9B75-29E198A68AF7}" type="slidenum">
              <a:rPr lang="en-AU" smtClean="0"/>
              <a:t>‹#›</a:t>
            </a:fld>
            <a:endParaRPr lang="en-AU"/>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876B8111-27BA-4653-A6F4-B2E74B13E457}" type="datetimeFigureOut">
              <a:rPr lang="en-AU" smtClean="0"/>
              <a:t>15/10/2015</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0E270844-A14E-40F8-9B75-29E198A68AF7}" type="slidenum">
              <a:rPr lang="en-AU" smtClean="0"/>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6B8111-27BA-4653-A6F4-B2E74B13E457}" type="datetimeFigureOut">
              <a:rPr lang="en-AU" smtClean="0"/>
              <a:t>15/10/2015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0E270844-A14E-40F8-9B75-29E198A68AF7}" type="slidenum">
              <a:rPr lang="en-AU" smtClean="0"/>
              <a:t>‹#›</a:t>
            </a:fld>
            <a:endParaRPr lang="en-AU"/>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6B8111-27BA-4653-A6F4-B2E74B13E457}" type="datetimeFigureOut">
              <a:rPr lang="en-AU" smtClean="0"/>
              <a:t>15/10/2015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E270844-A14E-40F8-9B75-29E198A68AF7}" type="slidenum">
              <a:rPr lang="en-AU" smtClean="0"/>
              <a:t>‹#›</a:t>
            </a:fld>
            <a:endParaRPr lang="en-AU"/>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876B8111-27BA-4653-A6F4-B2E74B13E457}" type="datetimeFigureOut">
              <a:rPr lang="en-AU" smtClean="0"/>
              <a:t>15/10/2015</a:t>
            </a:fld>
            <a:endParaRPr lang="en-AU"/>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AU"/>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0E270844-A14E-40F8-9B75-29E198A68AF7}" type="slidenum">
              <a:rPr lang="en-AU" smtClean="0"/>
              <a:t>‹#›</a:t>
            </a:fld>
            <a:endParaRPr lang="en-A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fHLEGVnLccM" TargetMode="External"/><Relationship Id="rId2" Type="http://schemas.openxmlformats.org/officeDocument/2006/relationships/hyperlink" Target="https://www.youtube.com/watch?v=hOWzcLuupi0"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AU" smtClean="0"/>
              <a:t> </a:t>
            </a:r>
            <a:endParaRPr lang="en-AU"/>
          </a:p>
        </p:txBody>
      </p:sp>
      <p:sp>
        <p:nvSpPr>
          <p:cNvPr id="2" name="Title 1"/>
          <p:cNvSpPr>
            <a:spLocks noGrp="1"/>
          </p:cNvSpPr>
          <p:nvPr>
            <p:ph type="title"/>
          </p:nvPr>
        </p:nvSpPr>
        <p:spPr/>
        <p:txBody>
          <a:bodyPr/>
          <a:lstStyle/>
          <a:p>
            <a:r>
              <a:rPr lang="en-AU" dirty="0" smtClean="0"/>
              <a:t>Ancient &amp; Indigenous Religions</a:t>
            </a:r>
            <a:endParaRPr lang="en-AU" dirty="0"/>
          </a:p>
        </p:txBody>
      </p:sp>
    </p:spTree>
    <p:extLst>
      <p:ext uri="{BB962C8B-B14F-4D97-AF65-F5344CB8AC3E}">
        <p14:creationId xmlns:p14="http://schemas.microsoft.com/office/powerpoint/2010/main" val="7345813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Religious Images analysis</a:t>
            </a:r>
            <a:endParaRPr lang="en-AU"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1600" y="1628800"/>
            <a:ext cx="6984776" cy="5092215"/>
          </a:xfrm>
        </p:spPr>
      </p:pic>
    </p:spTree>
    <p:extLst>
      <p:ext uri="{BB962C8B-B14F-4D97-AF65-F5344CB8AC3E}">
        <p14:creationId xmlns:p14="http://schemas.microsoft.com/office/powerpoint/2010/main" val="22674815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Religious Images analysis</a:t>
            </a:r>
            <a:endParaRPr lang="en-AU"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99592" y="1628800"/>
            <a:ext cx="7422825" cy="5040559"/>
          </a:xfrm>
        </p:spPr>
      </p:pic>
    </p:spTree>
    <p:extLst>
      <p:ext uri="{BB962C8B-B14F-4D97-AF65-F5344CB8AC3E}">
        <p14:creationId xmlns:p14="http://schemas.microsoft.com/office/powerpoint/2010/main" val="26659723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Religious Images analysis</a:t>
            </a:r>
            <a:endParaRPr lang="en-AU"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71600" y="1628800"/>
            <a:ext cx="7329657" cy="5022105"/>
          </a:xfrm>
        </p:spPr>
      </p:pic>
    </p:spTree>
    <p:extLst>
      <p:ext uri="{BB962C8B-B14F-4D97-AF65-F5344CB8AC3E}">
        <p14:creationId xmlns:p14="http://schemas.microsoft.com/office/powerpoint/2010/main" val="26659723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9592" y="1822450"/>
            <a:ext cx="7272807" cy="4702894"/>
          </a:xfrm>
        </p:spPr>
      </p:pic>
      <p:sp>
        <p:nvSpPr>
          <p:cNvPr id="2" name="Title 1"/>
          <p:cNvSpPr>
            <a:spLocks noGrp="1"/>
          </p:cNvSpPr>
          <p:nvPr>
            <p:ph type="title"/>
          </p:nvPr>
        </p:nvSpPr>
        <p:spPr/>
        <p:txBody>
          <a:bodyPr/>
          <a:lstStyle/>
          <a:p>
            <a:r>
              <a:rPr lang="en-AU" dirty="0" smtClean="0"/>
              <a:t>Key Aboriginal Spirituality Terms</a:t>
            </a:r>
            <a:endParaRPr lang="en-AU" dirty="0"/>
          </a:p>
        </p:txBody>
      </p:sp>
    </p:spTree>
    <p:extLst>
      <p:ext uri="{BB962C8B-B14F-4D97-AF65-F5344CB8AC3E}">
        <p14:creationId xmlns:p14="http://schemas.microsoft.com/office/powerpoint/2010/main" val="26641508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9592" y="1719262"/>
            <a:ext cx="7344816" cy="4806081"/>
          </a:xfrm>
        </p:spPr>
      </p:pic>
      <p:sp>
        <p:nvSpPr>
          <p:cNvPr id="3" name="Title 2"/>
          <p:cNvSpPr>
            <a:spLocks noGrp="1"/>
          </p:cNvSpPr>
          <p:nvPr>
            <p:ph type="title"/>
          </p:nvPr>
        </p:nvSpPr>
        <p:spPr/>
        <p:txBody>
          <a:bodyPr/>
          <a:lstStyle/>
          <a:p>
            <a:r>
              <a:rPr lang="en-AU" dirty="0" smtClean="0"/>
              <a:t>The </a:t>
            </a:r>
            <a:r>
              <a:rPr lang="en-AU" dirty="0" err="1" smtClean="0"/>
              <a:t>interconnectiveness</a:t>
            </a:r>
            <a:r>
              <a:rPr lang="en-AU" dirty="0" smtClean="0"/>
              <a:t> of Aboriginal Spirituality</a:t>
            </a:r>
            <a:endParaRPr lang="en-AU" dirty="0"/>
          </a:p>
        </p:txBody>
      </p:sp>
    </p:spTree>
    <p:extLst>
      <p:ext uri="{BB962C8B-B14F-4D97-AF65-F5344CB8AC3E}">
        <p14:creationId xmlns:p14="http://schemas.microsoft.com/office/powerpoint/2010/main" val="35749083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AU" sz="4400" dirty="0">
                <a:hlinkClick r:id="rId2"/>
              </a:rPr>
              <a:t>https://</a:t>
            </a:r>
            <a:r>
              <a:rPr lang="en-AU" sz="4400" dirty="0" smtClean="0">
                <a:hlinkClick r:id="rId2"/>
              </a:rPr>
              <a:t>www.youtube.com/watch?v=hOWzcLuupi0</a:t>
            </a:r>
            <a:endParaRPr lang="en-AU" sz="4400" dirty="0" smtClean="0"/>
          </a:p>
          <a:p>
            <a:pPr marL="45720" indent="0">
              <a:buNone/>
            </a:pPr>
            <a:endParaRPr lang="en-AU" sz="4400" dirty="0" smtClean="0"/>
          </a:p>
          <a:p>
            <a:r>
              <a:rPr lang="en-AU" sz="4400" dirty="0">
                <a:hlinkClick r:id="rId3"/>
              </a:rPr>
              <a:t>https://</a:t>
            </a:r>
            <a:r>
              <a:rPr lang="en-AU" sz="4400" dirty="0" smtClean="0">
                <a:hlinkClick r:id="rId3"/>
              </a:rPr>
              <a:t>www.youtube.com/watch?v=fHLEGVnLccM</a:t>
            </a:r>
            <a:endParaRPr lang="en-AU" sz="4400" dirty="0" smtClean="0"/>
          </a:p>
          <a:p>
            <a:endParaRPr lang="en-AU" dirty="0"/>
          </a:p>
        </p:txBody>
      </p:sp>
      <p:sp>
        <p:nvSpPr>
          <p:cNvPr id="2" name="Title 1"/>
          <p:cNvSpPr>
            <a:spLocks noGrp="1"/>
          </p:cNvSpPr>
          <p:nvPr>
            <p:ph type="title"/>
          </p:nvPr>
        </p:nvSpPr>
        <p:spPr/>
        <p:txBody>
          <a:bodyPr/>
          <a:lstStyle/>
          <a:p>
            <a:r>
              <a:rPr lang="en-AU" dirty="0" smtClean="0"/>
              <a:t>Video </a:t>
            </a:r>
            <a:r>
              <a:rPr lang="en-AU" dirty="0" smtClean="0"/>
              <a:t>Clips</a:t>
            </a:r>
            <a:endParaRPr lang="en-AU" dirty="0"/>
          </a:p>
        </p:txBody>
      </p:sp>
    </p:spTree>
    <p:extLst>
      <p:ext uri="{BB962C8B-B14F-4D97-AF65-F5344CB8AC3E}">
        <p14:creationId xmlns:p14="http://schemas.microsoft.com/office/powerpoint/2010/main" val="23303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45720" indent="0" algn="ctr">
              <a:buNone/>
            </a:pPr>
            <a:r>
              <a:rPr lang="en-AU" sz="3600" b="1" dirty="0" smtClean="0">
                <a:solidFill>
                  <a:schemeClr val="accent1">
                    <a:lumMod val="50000"/>
                  </a:schemeClr>
                </a:solidFill>
              </a:rPr>
              <a:t>A particular framework </a:t>
            </a:r>
            <a:r>
              <a:rPr lang="en-AU" sz="3600" dirty="0" smtClean="0"/>
              <a:t>(which includes a belief system, a moral code, an authority structure and a form of worship) </a:t>
            </a:r>
            <a:r>
              <a:rPr lang="en-AU" sz="3600" b="1" dirty="0" smtClean="0">
                <a:solidFill>
                  <a:schemeClr val="accent1">
                    <a:lumMod val="50000"/>
                  </a:schemeClr>
                </a:solidFill>
              </a:rPr>
              <a:t>within which people find nourishment for the spiritual dimension of their lives</a:t>
            </a:r>
            <a:r>
              <a:rPr lang="en-AU" sz="3600" dirty="0" smtClean="0"/>
              <a:t>, and explore their spiritual journey in the company </a:t>
            </a:r>
            <a:r>
              <a:rPr lang="en-AU" sz="3600" dirty="0"/>
              <a:t>o</a:t>
            </a:r>
            <a:r>
              <a:rPr lang="en-AU" sz="3600" dirty="0" smtClean="0"/>
              <a:t>f others. </a:t>
            </a:r>
            <a:endParaRPr lang="en-AU" sz="3600" dirty="0"/>
          </a:p>
        </p:txBody>
      </p:sp>
      <p:sp>
        <p:nvSpPr>
          <p:cNvPr id="2" name="Title 1"/>
          <p:cNvSpPr>
            <a:spLocks noGrp="1"/>
          </p:cNvSpPr>
          <p:nvPr>
            <p:ph type="title"/>
          </p:nvPr>
        </p:nvSpPr>
        <p:spPr/>
        <p:txBody>
          <a:bodyPr/>
          <a:lstStyle/>
          <a:p>
            <a:r>
              <a:rPr lang="en-AU" dirty="0" smtClean="0"/>
              <a:t>Religion</a:t>
            </a:r>
            <a:endParaRPr lang="en-AU" dirty="0"/>
          </a:p>
        </p:txBody>
      </p:sp>
    </p:spTree>
    <p:extLst>
      <p:ext uri="{BB962C8B-B14F-4D97-AF65-F5344CB8AC3E}">
        <p14:creationId xmlns:p14="http://schemas.microsoft.com/office/powerpoint/2010/main" val="1143969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r>
              <a:rPr lang="en-AU" b="1" dirty="0" smtClean="0">
                <a:solidFill>
                  <a:schemeClr val="accent2">
                    <a:lumMod val="75000"/>
                  </a:schemeClr>
                </a:solidFill>
              </a:rPr>
              <a:t>Ancient Religions</a:t>
            </a:r>
            <a:endParaRPr lang="en-AU" b="1" dirty="0">
              <a:solidFill>
                <a:schemeClr val="accent2">
                  <a:lumMod val="75000"/>
                </a:schemeClr>
              </a:solidFill>
            </a:endParaRPr>
          </a:p>
        </p:txBody>
      </p:sp>
      <p:sp>
        <p:nvSpPr>
          <p:cNvPr id="5" name="Content Placeholder 4"/>
          <p:cNvSpPr>
            <a:spLocks noGrp="1"/>
          </p:cNvSpPr>
          <p:nvPr>
            <p:ph sz="half" idx="2"/>
          </p:nvPr>
        </p:nvSpPr>
        <p:spPr>
          <a:xfrm>
            <a:off x="457200" y="2438399"/>
            <a:ext cx="4040188" cy="4086945"/>
          </a:xfrm>
        </p:spPr>
        <p:txBody>
          <a:bodyPr>
            <a:normAutofit/>
          </a:bodyPr>
          <a:lstStyle/>
          <a:p>
            <a:r>
              <a:rPr lang="en-AU" dirty="0" smtClean="0"/>
              <a:t>Greek</a:t>
            </a:r>
          </a:p>
          <a:p>
            <a:r>
              <a:rPr lang="en-AU" dirty="0" smtClean="0"/>
              <a:t>Roman</a:t>
            </a:r>
          </a:p>
          <a:p>
            <a:r>
              <a:rPr lang="en-AU" dirty="0" smtClean="0"/>
              <a:t>Egyptian</a:t>
            </a:r>
          </a:p>
          <a:p>
            <a:r>
              <a:rPr lang="en-AU" dirty="0" smtClean="0"/>
              <a:t>Americas</a:t>
            </a:r>
          </a:p>
          <a:p>
            <a:pPr lvl="1"/>
            <a:r>
              <a:rPr lang="en-AU" dirty="0" smtClean="0"/>
              <a:t>Mayan</a:t>
            </a:r>
            <a:endParaRPr lang="en-AU" dirty="0"/>
          </a:p>
          <a:p>
            <a:pPr lvl="1"/>
            <a:r>
              <a:rPr lang="en-AU" dirty="0" smtClean="0"/>
              <a:t>Aztec</a:t>
            </a:r>
          </a:p>
          <a:p>
            <a:r>
              <a:rPr lang="en-AU" dirty="0" smtClean="0"/>
              <a:t>Nordic</a:t>
            </a:r>
          </a:p>
          <a:p>
            <a:r>
              <a:rPr lang="en-AU" dirty="0" smtClean="0"/>
              <a:t>Chinese</a:t>
            </a:r>
          </a:p>
          <a:p>
            <a:r>
              <a:rPr lang="en-AU" dirty="0" smtClean="0"/>
              <a:t>Japanese</a:t>
            </a:r>
            <a:endParaRPr lang="en-AU" dirty="0"/>
          </a:p>
        </p:txBody>
      </p:sp>
      <p:sp>
        <p:nvSpPr>
          <p:cNvPr id="6" name="Text Placeholder 5"/>
          <p:cNvSpPr>
            <a:spLocks noGrp="1"/>
          </p:cNvSpPr>
          <p:nvPr>
            <p:ph type="body" sz="quarter" idx="3"/>
          </p:nvPr>
        </p:nvSpPr>
        <p:spPr/>
        <p:txBody>
          <a:bodyPr/>
          <a:lstStyle/>
          <a:p>
            <a:r>
              <a:rPr lang="en-AU" b="1" dirty="0" smtClean="0">
                <a:solidFill>
                  <a:schemeClr val="accent2">
                    <a:lumMod val="75000"/>
                  </a:schemeClr>
                </a:solidFill>
              </a:rPr>
              <a:t>Indigenous Religions</a:t>
            </a:r>
            <a:endParaRPr lang="en-AU" b="1" dirty="0">
              <a:solidFill>
                <a:schemeClr val="accent2">
                  <a:lumMod val="75000"/>
                </a:schemeClr>
              </a:solidFill>
            </a:endParaRPr>
          </a:p>
        </p:txBody>
      </p:sp>
      <p:sp>
        <p:nvSpPr>
          <p:cNvPr id="7" name="Content Placeholder 6"/>
          <p:cNvSpPr>
            <a:spLocks noGrp="1"/>
          </p:cNvSpPr>
          <p:nvPr>
            <p:ph sz="quarter" idx="4"/>
          </p:nvPr>
        </p:nvSpPr>
        <p:spPr>
          <a:xfrm>
            <a:off x="4645025" y="2438399"/>
            <a:ext cx="4041775" cy="4086945"/>
          </a:xfrm>
        </p:spPr>
        <p:txBody>
          <a:bodyPr>
            <a:normAutofit lnSpcReduction="10000"/>
          </a:bodyPr>
          <a:lstStyle/>
          <a:p>
            <a:r>
              <a:rPr lang="en-AU" dirty="0" smtClean="0"/>
              <a:t>Australian Aboriginal</a:t>
            </a:r>
          </a:p>
          <a:p>
            <a:r>
              <a:rPr lang="en-AU" dirty="0" smtClean="0"/>
              <a:t>Native America</a:t>
            </a:r>
          </a:p>
          <a:p>
            <a:pPr lvl="1"/>
            <a:r>
              <a:rPr lang="en-AU" dirty="0" smtClean="0"/>
              <a:t>Cherokee</a:t>
            </a:r>
          </a:p>
          <a:p>
            <a:pPr lvl="1"/>
            <a:r>
              <a:rPr lang="en-AU" dirty="0" smtClean="0"/>
              <a:t>Navajo</a:t>
            </a:r>
          </a:p>
          <a:p>
            <a:r>
              <a:rPr lang="en-AU" dirty="0" smtClean="0"/>
              <a:t>African</a:t>
            </a:r>
          </a:p>
          <a:p>
            <a:pPr lvl="1"/>
            <a:r>
              <a:rPr lang="en-AU" dirty="0" smtClean="0"/>
              <a:t>Ashanti</a:t>
            </a:r>
          </a:p>
          <a:p>
            <a:pPr lvl="1"/>
            <a:r>
              <a:rPr lang="en-AU" dirty="0" err="1" smtClean="0"/>
              <a:t>Akamba</a:t>
            </a:r>
            <a:endParaRPr lang="en-AU" dirty="0" smtClean="0"/>
          </a:p>
          <a:p>
            <a:r>
              <a:rPr lang="en-AU" dirty="0" smtClean="0"/>
              <a:t>Shamanism</a:t>
            </a:r>
          </a:p>
          <a:p>
            <a:r>
              <a:rPr lang="en-AU" dirty="0" smtClean="0"/>
              <a:t>Maori</a:t>
            </a:r>
          </a:p>
          <a:p>
            <a:r>
              <a:rPr lang="en-AU" dirty="0" smtClean="0"/>
              <a:t>Inca</a:t>
            </a:r>
          </a:p>
          <a:p>
            <a:endParaRPr lang="en-AU" dirty="0"/>
          </a:p>
        </p:txBody>
      </p:sp>
      <p:sp>
        <p:nvSpPr>
          <p:cNvPr id="2" name="Title 1"/>
          <p:cNvSpPr>
            <a:spLocks noGrp="1"/>
          </p:cNvSpPr>
          <p:nvPr>
            <p:ph type="title"/>
          </p:nvPr>
        </p:nvSpPr>
        <p:spPr/>
        <p:txBody>
          <a:bodyPr/>
          <a:lstStyle/>
          <a:p>
            <a:r>
              <a:rPr lang="en-AU" dirty="0" smtClean="0"/>
              <a:t>Ancient &amp; indigenous religions</a:t>
            </a:r>
            <a:endParaRPr lang="en-AU" dirty="0"/>
          </a:p>
        </p:txBody>
      </p:sp>
    </p:spTree>
    <p:extLst>
      <p:ext uri="{BB962C8B-B14F-4D97-AF65-F5344CB8AC3E}">
        <p14:creationId xmlns:p14="http://schemas.microsoft.com/office/powerpoint/2010/main" val="17574134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Living Religions</a:t>
            </a:r>
            <a:endParaRPr lang="en-AU" dirty="0"/>
          </a:p>
        </p:txBody>
      </p:sp>
      <p:pic>
        <p:nvPicPr>
          <p:cNvPr id="1026" name="Picture 2" descr="http://thumbs.dreamstime.com/z/world-religion-symbols-81293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747439"/>
            <a:ext cx="5859067" cy="4804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1709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45720" indent="0" algn="ctr">
              <a:buNone/>
            </a:pPr>
            <a:r>
              <a:rPr lang="en-AU" sz="3600" b="1" dirty="0" smtClean="0">
                <a:solidFill>
                  <a:schemeClr val="bg2">
                    <a:lumMod val="50000"/>
                  </a:schemeClr>
                </a:solidFill>
              </a:rPr>
              <a:t>That dimension of our being </a:t>
            </a:r>
            <a:r>
              <a:rPr lang="en-AU" sz="3600" dirty="0" smtClean="0"/>
              <a:t>– related to the physical and psychological dimensions </a:t>
            </a:r>
            <a:r>
              <a:rPr lang="en-AU" sz="3600" b="1" dirty="0" smtClean="0">
                <a:solidFill>
                  <a:schemeClr val="bg2">
                    <a:lumMod val="50000"/>
                  </a:schemeClr>
                </a:solidFill>
              </a:rPr>
              <a:t>– which gives our lives meaning and calls us towards our higher self</a:t>
            </a:r>
            <a:r>
              <a:rPr lang="en-AU" sz="3600" dirty="0" smtClean="0"/>
              <a:t>, usually expressed in some form of relationship with a Divine Being (sometimes called God).</a:t>
            </a:r>
            <a:endParaRPr lang="en-AU" sz="3600" dirty="0"/>
          </a:p>
        </p:txBody>
      </p:sp>
      <p:sp>
        <p:nvSpPr>
          <p:cNvPr id="2" name="Title 1"/>
          <p:cNvSpPr>
            <a:spLocks noGrp="1"/>
          </p:cNvSpPr>
          <p:nvPr>
            <p:ph type="title"/>
          </p:nvPr>
        </p:nvSpPr>
        <p:spPr/>
        <p:txBody>
          <a:bodyPr/>
          <a:lstStyle/>
          <a:p>
            <a:r>
              <a:rPr lang="en-AU" dirty="0" smtClean="0"/>
              <a:t>Spirituality</a:t>
            </a:r>
            <a:endParaRPr lang="en-AU" dirty="0"/>
          </a:p>
        </p:txBody>
      </p:sp>
    </p:spTree>
    <p:extLst>
      <p:ext uri="{BB962C8B-B14F-4D97-AF65-F5344CB8AC3E}">
        <p14:creationId xmlns:p14="http://schemas.microsoft.com/office/powerpoint/2010/main" val="1963350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AU" dirty="0" smtClean="0"/>
              <a:t>Aboriginal </a:t>
            </a:r>
            <a:r>
              <a:rPr lang="en-AU" dirty="0" smtClean="0"/>
              <a:t>Spirituality</a:t>
            </a:r>
          </a:p>
          <a:p>
            <a:r>
              <a:rPr lang="en-AU" dirty="0" smtClean="0"/>
              <a:t>African Spirituality</a:t>
            </a:r>
          </a:p>
          <a:p>
            <a:r>
              <a:rPr lang="en-AU" dirty="0" smtClean="0"/>
              <a:t>Holism</a:t>
            </a:r>
          </a:p>
          <a:p>
            <a:r>
              <a:rPr lang="en-AU" dirty="0" smtClean="0"/>
              <a:t>Antagonism (science based)</a:t>
            </a:r>
          </a:p>
          <a:p>
            <a:r>
              <a:rPr lang="en-AU" dirty="0" err="1" smtClean="0"/>
              <a:t>Ietism</a:t>
            </a:r>
            <a:r>
              <a:rPr lang="en-AU" dirty="0" smtClean="0"/>
              <a:t> (belief in an undetermined transcendent force)</a:t>
            </a:r>
          </a:p>
          <a:p>
            <a:r>
              <a:rPr lang="en-AU" dirty="0" smtClean="0"/>
              <a:t>Astrology</a:t>
            </a:r>
          </a:p>
          <a:p>
            <a:r>
              <a:rPr lang="en-AU" dirty="0" smtClean="0"/>
              <a:t>Yoga</a:t>
            </a:r>
            <a:endParaRPr lang="en-AU" dirty="0" smtClean="0"/>
          </a:p>
          <a:p>
            <a:endParaRPr lang="en-AU" dirty="0"/>
          </a:p>
        </p:txBody>
      </p:sp>
      <p:sp>
        <p:nvSpPr>
          <p:cNvPr id="2" name="Title 1"/>
          <p:cNvSpPr>
            <a:spLocks noGrp="1"/>
          </p:cNvSpPr>
          <p:nvPr>
            <p:ph type="title"/>
          </p:nvPr>
        </p:nvSpPr>
        <p:spPr/>
        <p:txBody>
          <a:bodyPr/>
          <a:lstStyle/>
          <a:p>
            <a:r>
              <a:rPr lang="en-AU" dirty="0" smtClean="0"/>
              <a:t>Examples</a:t>
            </a:r>
            <a:endParaRPr lang="en-AU" dirty="0"/>
          </a:p>
        </p:txBody>
      </p:sp>
    </p:spTree>
    <p:extLst>
      <p:ext uri="{BB962C8B-B14F-4D97-AF65-F5344CB8AC3E}">
        <p14:creationId xmlns:p14="http://schemas.microsoft.com/office/powerpoint/2010/main" val="4280238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628800"/>
            <a:ext cx="9144000" cy="5229200"/>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p:txBody>
          <a:bodyPr/>
          <a:lstStyle/>
          <a:p>
            <a:r>
              <a:rPr lang="en-AU" dirty="0" smtClean="0"/>
              <a:t>What is the purpose of religion?</a:t>
            </a:r>
            <a:endParaRPr lang="en-AU" dirty="0"/>
          </a:p>
        </p:txBody>
      </p:sp>
      <p:grpSp>
        <p:nvGrpSpPr>
          <p:cNvPr id="10" name="Group 9"/>
          <p:cNvGrpSpPr/>
          <p:nvPr/>
        </p:nvGrpSpPr>
        <p:grpSpPr>
          <a:xfrm>
            <a:off x="0" y="2404661"/>
            <a:ext cx="9172540" cy="3677478"/>
            <a:chOff x="0" y="2274337"/>
            <a:chExt cx="9172540" cy="3677478"/>
          </a:xfrm>
        </p:grpSpPr>
        <p:sp>
          <p:nvSpPr>
            <p:cNvPr id="9" name="Rectangle 8"/>
            <p:cNvSpPr/>
            <p:nvPr/>
          </p:nvSpPr>
          <p:spPr>
            <a:xfrm>
              <a:off x="0" y="2274337"/>
              <a:ext cx="9127944" cy="367747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p:cNvPicPr>
              <a:picLocks noChangeAspect="1"/>
            </p:cNvPicPr>
            <p:nvPr/>
          </p:nvPicPr>
          <p:blipFill>
            <a:blip r:embed="rId2"/>
            <a:stretch>
              <a:fillRect/>
            </a:stretch>
          </p:blipFill>
          <p:spPr>
            <a:xfrm>
              <a:off x="22487" y="2564904"/>
              <a:ext cx="3096344" cy="3096344"/>
            </a:xfrm>
            <a:prstGeom prst="rect">
              <a:avLst/>
            </a:prstGeom>
          </p:spPr>
        </p:pic>
        <p:pic>
          <p:nvPicPr>
            <p:cNvPr id="6" name="Picture 5"/>
            <p:cNvPicPr>
              <a:picLocks noChangeAspect="1"/>
            </p:cNvPicPr>
            <p:nvPr/>
          </p:nvPicPr>
          <p:blipFill>
            <a:blip r:embed="rId3"/>
            <a:stretch>
              <a:fillRect/>
            </a:stretch>
          </p:blipFill>
          <p:spPr>
            <a:xfrm>
              <a:off x="3112493" y="2492896"/>
              <a:ext cx="3138805" cy="3240360"/>
            </a:xfrm>
            <a:prstGeom prst="rect">
              <a:avLst/>
            </a:prstGeom>
          </p:spPr>
        </p:pic>
        <p:pic>
          <p:nvPicPr>
            <p:cNvPr id="7" name="Picture 6"/>
            <p:cNvPicPr>
              <a:picLocks noChangeAspect="1"/>
            </p:cNvPicPr>
            <p:nvPr/>
          </p:nvPicPr>
          <p:blipFill>
            <a:blip r:embed="rId4"/>
            <a:stretch>
              <a:fillRect/>
            </a:stretch>
          </p:blipFill>
          <p:spPr>
            <a:xfrm>
              <a:off x="6247725" y="2530624"/>
              <a:ext cx="2924815" cy="3164904"/>
            </a:xfrm>
            <a:prstGeom prst="rect">
              <a:avLst/>
            </a:prstGeom>
          </p:spPr>
        </p:pic>
      </p:grpSp>
    </p:spTree>
    <p:extLst>
      <p:ext uri="{BB962C8B-B14F-4D97-AF65-F5344CB8AC3E}">
        <p14:creationId xmlns:p14="http://schemas.microsoft.com/office/powerpoint/2010/main" val="11440589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45720" indent="0">
              <a:buNone/>
            </a:pPr>
            <a:r>
              <a:rPr lang="en-US" sz="4000" dirty="0"/>
              <a:t>Is a </a:t>
            </a:r>
            <a:r>
              <a:rPr lang="en-US" sz="4000" dirty="0" err="1"/>
              <a:t>behaviour</a:t>
            </a:r>
            <a:r>
              <a:rPr lang="en-US" sz="4000" dirty="0"/>
              <a:t> which involves repeated actions. It links us with other people and supports the values on which we base our lives. Examples range from the laying of wreaths on  Anzac Day to a simple handshake.</a:t>
            </a:r>
            <a:endParaRPr lang="en-AU" sz="4000" dirty="0"/>
          </a:p>
          <a:p>
            <a:endParaRPr lang="en-AU" dirty="0"/>
          </a:p>
        </p:txBody>
      </p:sp>
      <p:sp>
        <p:nvSpPr>
          <p:cNvPr id="2" name="Title 1"/>
          <p:cNvSpPr>
            <a:spLocks noGrp="1"/>
          </p:cNvSpPr>
          <p:nvPr>
            <p:ph type="title"/>
          </p:nvPr>
        </p:nvSpPr>
        <p:spPr/>
        <p:txBody>
          <a:bodyPr/>
          <a:lstStyle/>
          <a:p>
            <a:r>
              <a:rPr lang="en-AU" dirty="0" smtClean="0"/>
              <a:t>Ritual</a:t>
            </a:r>
            <a:endParaRPr lang="en-AU" dirty="0"/>
          </a:p>
        </p:txBody>
      </p:sp>
    </p:spTree>
    <p:extLst>
      <p:ext uri="{BB962C8B-B14F-4D97-AF65-F5344CB8AC3E}">
        <p14:creationId xmlns:p14="http://schemas.microsoft.com/office/powerpoint/2010/main" val="1766274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marL="45720" indent="0">
              <a:buNone/>
            </a:pPr>
            <a:r>
              <a:rPr lang="en-US" sz="4000" dirty="0" smtClean="0"/>
              <a:t>Are </a:t>
            </a:r>
            <a:r>
              <a:rPr lang="en-US" sz="4000" dirty="0"/>
              <a:t>the sets of rituals that happen when people </a:t>
            </a:r>
            <a:r>
              <a:rPr lang="en-US" sz="4000" b="1" dirty="0">
                <a:solidFill>
                  <a:srgbClr val="800080"/>
                </a:solidFill>
              </a:rPr>
              <a:t>move from one stage of life to another</a:t>
            </a:r>
            <a:r>
              <a:rPr lang="en-US" sz="4000" dirty="0"/>
              <a:t>, such as from unborn to born, child to adult, single to married and from alive to dead. Some examples include; funeral rites, baptisms, 18</a:t>
            </a:r>
            <a:r>
              <a:rPr lang="en-US" sz="4000" baseline="30000" dirty="0"/>
              <a:t>th</a:t>
            </a:r>
            <a:r>
              <a:rPr lang="en-US" sz="4000" dirty="0"/>
              <a:t> or 21</a:t>
            </a:r>
            <a:r>
              <a:rPr lang="en-US" sz="4000" baseline="30000" dirty="0"/>
              <a:t>st</a:t>
            </a:r>
            <a:r>
              <a:rPr lang="en-US" sz="4000" dirty="0"/>
              <a:t> birthday parties.</a:t>
            </a:r>
            <a:endParaRPr lang="en-AU" sz="4000" dirty="0"/>
          </a:p>
          <a:p>
            <a:endParaRPr lang="en-AU" dirty="0"/>
          </a:p>
        </p:txBody>
      </p:sp>
      <p:sp>
        <p:nvSpPr>
          <p:cNvPr id="2" name="Title 1"/>
          <p:cNvSpPr>
            <a:spLocks noGrp="1"/>
          </p:cNvSpPr>
          <p:nvPr>
            <p:ph type="title"/>
          </p:nvPr>
        </p:nvSpPr>
        <p:spPr/>
        <p:txBody>
          <a:bodyPr/>
          <a:lstStyle/>
          <a:p>
            <a:r>
              <a:rPr lang="en-AU" dirty="0" smtClean="0"/>
              <a:t>Rite of Passage</a:t>
            </a:r>
            <a:endParaRPr lang="en-AU" dirty="0"/>
          </a:p>
        </p:txBody>
      </p:sp>
    </p:spTree>
    <p:extLst>
      <p:ext uri="{BB962C8B-B14F-4D97-AF65-F5344CB8AC3E}">
        <p14:creationId xmlns:p14="http://schemas.microsoft.com/office/powerpoint/2010/main" val="340900584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14026</TotalTime>
  <Words>280</Words>
  <Application>Microsoft Office PowerPoint</Application>
  <PresentationFormat>On-screen Show (4:3)</PresentationFormat>
  <Paragraphs>51</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Franklin Gothic Medium</vt:lpstr>
      <vt:lpstr>Wingdings</vt:lpstr>
      <vt:lpstr>Wingdings 2</vt:lpstr>
      <vt:lpstr>Grid</vt:lpstr>
      <vt:lpstr>Ancient &amp; Indigenous Religions</vt:lpstr>
      <vt:lpstr>Religion</vt:lpstr>
      <vt:lpstr>Ancient &amp; indigenous religions</vt:lpstr>
      <vt:lpstr>Living Religions</vt:lpstr>
      <vt:lpstr>Spirituality</vt:lpstr>
      <vt:lpstr>Examples</vt:lpstr>
      <vt:lpstr>What is the purpose of religion?</vt:lpstr>
      <vt:lpstr>Ritual</vt:lpstr>
      <vt:lpstr>Rite of Passage</vt:lpstr>
      <vt:lpstr>Religious Images analysis</vt:lpstr>
      <vt:lpstr>Religious Images analysis</vt:lpstr>
      <vt:lpstr>Religious Images analysis</vt:lpstr>
      <vt:lpstr>Key Aboriginal Spirituality Terms</vt:lpstr>
      <vt:lpstr>The interconnectiveness of Aboriginal Spirituality</vt:lpstr>
      <vt:lpstr>Video Clips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Ancient &amp; Indigenous Religions</dc:title>
  <dc:creator>Susie Kneipp</dc:creator>
  <cp:lastModifiedBy>Susie Kneipp</cp:lastModifiedBy>
  <cp:revision>14</cp:revision>
  <dcterms:created xsi:type="dcterms:W3CDTF">2015-09-18T01:21:22Z</dcterms:created>
  <dcterms:modified xsi:type="dcterms:W3CDTF">2015-10-16T03:54:34Z</dcterms:modified>
</cp:coreProperties>
</file>