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0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AU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19B3-BC6D-4E56-93BC-B9B0EF1523FC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1667-7291-42E8-B00B-345BA5840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BC79-325F-E348-B617-681883332BB5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E20F-5E6E-E04E-B472-43C4EB3A9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BC79-325F-E348-B617-681883332BB5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E20F-5E6E-E04E-B472-43C4EB3A9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BC79-325F-E348-B617-681883332BB5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E20F-5E6E-E04E-B472-43C4EB3A9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01A2-9537-4F11-903A-9D7FEDBB449A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BC79-325F-E348-B617-681883332BB5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E20F-5E6E-E04E-B472-43C4EB3A9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BC79-325F-E348-B617-681883332BB5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E20F-5E6E-E04E-B472-43C4EB3A9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BC79-325F-E348-B617-681883332BB5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E20F-5E6E-E04E-B472-43C4EB3A9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BC79-325F-E348-B617-681883332BB5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E20F-5E6E-E04E-B472-43C4EB3A9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BC79-325F-E348-B617-681883332BB5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E20F-5E6E-E04E-B472-43C4EB3A9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BC79-325F-E348-B617-681883332BB5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2FE20F-5E6E-E04E-B472-43C4EB3A92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AU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AU" smtClean="0"/>
              <a:t>Click to edit Master text styles</a:t>
            </a:r>
          </a:p>
          <a:p>
            <a:pPr lvl="1" eaLnBrk="1" latinLnBrk="0" hangingPunct="1"/>
            <a:r>
              <a:rPr kumimoji="0" lang="en-AU" smtClean="0"/>
              <a:t>Second level</a:t>
            </a:r>
          </a:p>
          <a:p>
            <a:pPr lvl="2" eaLnBrk="1" latinLnBrk="0" hangingPunct="1"/>
            <a:r>
              <a:rPr kumimoji="0" lang="en-AU" smtClean="0"/>
              <a:t>Third level</a:t>
            </a:r>
          </a:p>
          <a:p>
            <a:pPr lvl="3" eaLnBrk="1" latinLnBrk="0" hangingPunct="1"/>
            <a:r>
              <a:rPr kumimoji="0" lang="en-AU" smtClean="0"/>
              <a:t>Fourth level</a:t>
            </a:r>
          </a:p>
          <a:p>
            <a:pPr lvl="4" eaLnBrk="1" latinLnBrk="0" hangingPunct="1"/>
            <a:r>
              <a:rPr kumimoji="0" lang="en-AU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33BC79-325F-E348-B617-681883332BB5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2FE20F-5E6E-E04E-B472-43C4EB3A925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9546" y="3683575"/>
            <a:ext cx="7851648" cy="1828800"/>
          </a:xfrm>
        </p:spPr>
        <p:txBody>
          <a:bodyPr/>
          <a:lstStyle/>
          <a:p>
            <a:r>
              <a:rPr lang="en-US" dirty="0" smtClean="0"/>
              <a:t>Euthanasia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19546" y="5512375"/>
            <a:ext cx="7854696" cy="1752600"/>
          </a:xfrm>
        </p:spPr>
        <p:txBody>
          <a:bodyPr/>
          <a:lstStyle/>
          <a:p>
            <a:r>
              <a:rPr lang="en-US" dirty="0" smtClean="0"/>
              <a:t>Courage Faith Discussion 2012</a:t>
            </a:r>
            <a:endParaRPr lang="en-US" dirty="0"/>
          </a:p>
        </p:txBody>
      </p:sp>
      <p:pic>
        <p:nvPicPr>
          <p:cNvPr id="4" name="Picture 3" descr="legalize-euthanasia.jpg?w=64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831" y="1641205"/>
            <a:ext cx="6330319" cy="2635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euthanasia?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act or practice of killing or permitting the death of hopelessly sick or injured individuals (as persons or domestic animals) in a relatively painless way for reasons of mercy” </a:t>
            </a:r>
          </a:p>
          <a:p>
            <a:pPr algn="r">
              <a:buNone/>
            </a:pPr>
            <a:r>
              <a:rPr lang="en-US" i="1" dirty="0" smtClean="0"/>
              <a:t>Merriam Webster Dictionary</a:t>
            </a:r>
          </a:p>
          <a:p>
            <a:endParaRPr lang="en-US" dirty="0" smtClean="0"/>
          </a:p>
          <a:p>
            <a:r>
              <a:rPr lang="en-US" dirty="0" smtClean="0"/>
              <a:t>“the act of killing someone painlessly (especially someone suffering from an incurable illness)” </a:t>
            </a:r>
          </a:p>
          <a:p>
            <a:pPr algn="r">
              <a:buNone/>
            </a:pPr>
            <a:r>
              <a:rPr lang="en-US" i="1" dirty="0" smtClean="0"/>
              <a:t>Princeton University </a:t>
            </a:r>
            <a:r>
              <a:rPr lang="en-US" i="1" dirty="0" err="1" smtClean="0"/>
              <a:t>Wordnetweb</a:t>
            </a:r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08092"/>
            <a:ext cx="8229600" cy="692664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Myth 1: It allows people to die with dignity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People do not lose their dignity as death approaches.</a:t>
            </a:r>
          </a:p>
          <a:p>
            <a:r>
              <a:rPr lang="en-US" dirty="0" smtClean="0"/>
              <a:t>Our dignity (</a:t>
            </a:r>
            <a:r>
              <a:rPr lang="en-US" b="1" dirty="0" smtClean="0"/>
              <a:t>value</a:t>
            </a:r>
            <a:r>
              <a:rPr lang="en-US" dirty="0" smtClean="0"/>
              <a:t> as a human person) does not depend on quality of life.</a:t>
            </a:r>
          </a:p>
          <a:p>
            <a:r>
              <a:rPr lang="en-US" dirty="0" smtClean="0"/>
              <a:t>Dying with dignity?</a:t>
            </a:r>
          </a:p>
          <a:p>
            <a:pPr lvl="1"/>
            <a:r>
              <a:rPr lang="en-US" dirty="0" smtClean="0"/>
              <a:t>Showing a gratitude and reverence of gift of life</a:t>
            </a:r>
            <a:endParaRPr lang="en-US" dirty="0"/>
          </a:p>
        </p:txBody>
      </p:sp>
      <p:pic>
        <p:nvPicPr>
          <p:cNvPr id="7" name="Content Placeholder 6" descr="lethal-injection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2730" b="-3273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6317"/>
            <a:ext cx="8229600" cy="620513"/>
          </a:xfrm>
        </p:spPr>
        <p:txBody>
          <a:bodyPr>
            <a:noAutofit/>
          </a:bodyPr>
          <a:lstStyle/>
          <a:p>
            <a:r>
              <a:rPr lang="en-US" sz="4100" dirty="0" smtClean="0"/>
              <a:t>Myth 2: It is a compassionate response</a:t>
            </a:r>
            <a:endParaRPr lang="en-US" sz="4100" dirty="0"/>
          </a:p>
        </p:txBody>
      </p:sp>
      <p:pic>
        <p:nvPicPr>
          <p:cNvPr id="7" name="Content Placeholder 6" descr="needles_lethalinjection_jpg_800x1000_q100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32859" b="-32859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all we can to eliminate the suffering but not the sufferer.</a:t>
            </a:r>
          </a:p>
          <a:p>
            <a:r>
              <a:rPr lang="en-US" dirty="0" smtClean="0"/>
              <a:t>Compassion: to suffer alongside.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“True compassion leads to sharing another’s pain; it does not kill the person whose suffering we cannot bear” Blessed JPII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73027"/>
            <a:ext cx="8229600" cy="64937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100" dirty="0" smtClean="0"/>
              <a:t>Myth 3: It is a personal choice</a:t>
            </a:r>
            <a:endParaRPr lang="en-US" sz="41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Euthanasia is a public act with public consequences.</a:t>
            </a:r>
          </a:p>
          <a:p>
            <a:r>
              <a:rPr lang="en-US" dirty="0" smtClean="0"/>
              <a:t>Could lead to abuse, exploitation and erosion of care of the vulnerable.</a:t>
            </a:r>
          </a:p>
          <a:p>
            <a:r>
              <a:rPr lang="en-US" dirty="0" smtClean="0"/>
              <a:t>Public witness to the idea of ‘a life not worth living’</a:t>
            </a:r>
          </a:p>
          <a:p>
            <a:r>
              <a:rPr lang="en-US" dirty="0" smtClean="0"/>
              <a:t>Choice to die may become duty to die.</a:t>
            </a:r>
            <a:endParaRPr lang="en-US" dirty="0"/>
          </a:p>
        </p:txBody>
      </p:sp>
      <p:pic>
        <p:nvPicPr>
          <p:cNvPr id="7" name="Content Placeholder 6" descr="support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9887" r="-1988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8088"/>
            <a:ext cx="8229600" cy="519500"/>
          </a:xfrm>
        </p:spPr>
        <p:txBody>
          <a:bodyPr>
            <a:noAutofit/>
          </a:bodyPr>
          <a:lstStyle/>
          <a:p>
            <a:pPr algn="ctr"/>
            <a:r>
              <a:rPr lang="en-US" sz="3100" dirty="0" smtClean="0"/>
              <a:t>Myth 4: It can be closely regulated to avoid abuse</a:t>
            </a:r>
            <a:endParaRPr lang="en-US" sz="3100" dirty="0"/>
          </a:p>
        </p:txBody>
      </p:sp>
      <p:pic>
        <p:nvPicPr>
          <p:cNvPr id="7" name="Content Placeholder 6" descr="care-suicide-assis_2134273b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37717" b="-37717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Overseas experience confirms reality of a ‘</a:t>
            </a:r>
            <a:r>
              <a:rPr lang="en-US" b="1" dirty="0" smtClean="0"/>
              <a:t>slippery slope</a:t>
            </a:r>
            <a:r>
              <a:rPr lang="en-US" dirty="0" smtClean="0"/>
              <a:t>’ from voluntary euthanasia to involuntary euthanasia.</a:t>
            </a:r>
          </a:p>
          <a:p>
            <a:r>
              <a:rPr lang="en-US" dirty="0" smtClean="0"/>
              <a:t>Netherlands example:</a:t>
            </a:r>
          </a:p>
          <a:p>
            <a:pPr lvl="1"/>
            <a:r>
              <a:rPr lang="en-US" dirty="0" smtClean="0"/>
              <a:t>Intended for adults</a:t>
            </a:r>
          </a:p>
          <a:p>
            <a:pPr lvl="1"/>
            <a:r>
              <a:rPr lang="en-US" dirty="0" smtClean="0"/>
              <a:t>Now includes the unconscious, disabled babies, children, people with psychiatric illnesses and dementia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300" dirty="0" smtClean="0"/>
              <a:t>Myth 5: Legalised euthanasia would not impact upon the provision of good end of life care</a:t>
            </a:r>
            <a:endParaRPr lang="en-US" sz="3300" dirty="0"/>
          </a:p>
        </p:txBody>
      </p:sp>
      <p:pic>
        <p:nvPicPr>
          <p:cNvPr id="5" name="Content Placeholder 4" descr="673791-right-to-die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47489" b="-47489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50115"/>
            <a:ext cx="4038600" cy="443484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Palliative care cannot flourish alongside euthanasia.</a:t>
            </a:r>
          </a:p>
          <a:p>
            <a:r>
              <a:rPr lang="en-US" dirty="0" smtClean="0"/>
              <a:t>Killing discourages research and gains in alternative approaches in suffering.</a:t>
            </a:r>
          </a:p>
          <a:p>
            <a:r>
              <a:rPr lang="en-US" dirty="0" smtClean="0"/>
              <a:t>Especially likely in an ageing country like Australia with large health care costs in the future.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euthanasiawhatisthequestion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1714" r="-21714"/>
          <a:stretch>
            <a:fillRect/>
          </a:stretch>
        </p:blipFill>
        <p:spPr>
          <a:xfrm>
            <a:off x="457200" y="1309383"/>
            <a:ext cx="8229600" cy="43891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179</TotalTime>
  <Words>321</Words>
  <Application>Microsoft Macintosh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Euthanasia</vt:lpstr>
      <vt:lpstr>What is euthanasia? </vt:lpstr>
      <vt:lpstr>Myth 1: It allows people to die with dignity</vt:lpstr>
      <vt:lpstr>Myth 2: It is a compassionate response</vt:lpstr>
      <vt:lpstr>Myth 3: It is a personal choice</vt:lpstr>
      <vt:lpstr>Myth 4: It can be closely regulated to avoid abuse</vt:lpstr>
      <vt:lpstr>Myth 5: Legalised euthanasia would not impact upon the provision of good end of life care</vt:lpstr>
      <vt:lpstr>Slide 8</vt:lpstr>
    </vt:vector>
  </TitlesOfParts>
  <Company>Mary MacKillop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Euthanasia</dc:title>
  <dc:creator>Mary MacKillop College</dc:creator>
  <cp:lastModifiedBy>Mary MacKillop College</cp:lastModifiedBy>
  <cp:revision>7</cp:revision>
  <dcterms:created xsi:type="dcterms:W3CDTF">2012-09-14T02:33:55Z</dcterms:created>
  <dcterms:modified xsi:type="dcterms:W3CDTF">2012-09-14T03:23:02Z</dcterms:modified>
</cp:coreProperties>
</file>