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1F7E-6631-464F-88CB-E22AEC6E27AF}" type="datetimeFigureOut">
              <a:rPr lang="en-US" smtClean="0"/>
              <a:pPr/>
              <a:t>9/16/2009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D334-1D71-468C-ADA7-1F085350D2D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abycenter.com/fetal-development-images-22-week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000240"/>
            <a:ext cx="870937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Personal Moral Responsibility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7264" y="2967335"/>
            <a:ext cx="2749471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Abortion</a:t>
            </a:r>
            <a:endParaRPr lang="en-A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215082"/>
            <a:ext cx="8229600" cy="642918"/>
          </a:xfrm>
        </p:spPr>
        <p:txBody>
          <a:bodyPr/>
          <a:lstStyle/>
          <a:p>
            <a:r>
              <a:rPr lang="en-AU" sz="2000" dirty="0" smtClean="0">
                <a:hlinkClick r:id="rId2"/>
              </a:rPr>
              <a:t>http://</a:t>
            </a:r>
            <a:r>
              <a:rPr lang="en-AU" sz="2000" dirty="0" smtClean="0">
                <a:hlinkClick r:id="rId2"/>
              </a:rPr>
              <a:t>www.babycenter.com/fetal-development-images-22-weeks</a:t>
            </a:r>
            <a:r>
              <a:rPr lang="en-AU" sz="2000" dirty="0" smtClean="0"/>
              <a:t> </a:t>
            </a:r>
          </a:p>
          <a:p>
            <a:endParaRPr lang="en-AU" dirty="0"/>
          </a:p>
        </p:txBody>
      </p:sp>
      <p:pic>
        <p:nvPicPr>
          <p:cNvPr id="1026" name="Picture 2" descr="Baby, fetus at 22 weeks - BabyCen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071546"/>
            <a:ext cx="5729922" cy="48577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00068" y="28572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/>
              <a:t>What your baby looks like -- 22 weeks</a:t>
            </a:r>
            <a:endParaRPr lang="en-A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Abortion in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Abortion is not uncommon for young women in Australia; about 30% of women become </a:t>
            </a:r>
            <a:r>
              <a:rPr lang="en-AU" dirty="0" smtClean="0"/>
              <a:t>pregnant in </a:t>
            </a:r>
            <a:r>
              <a:rPr lang="en-AU" dirty="0"/>
              <a:t>their teenage years (usually their late teenage years), and about 50% of those have abortions</a:t>
            </a:r>
            <a:r>
              <a:rPr lang="en-AU" dirty="0" smtClean="0"/>
              <a:t>.</a:t>
            </a:r>
            <a:endParaRPr lang="en-AU" dirty="0"/>
          </a:p>
          <a:p>
            <a:r>
              <a:rPr lang="en-AU" dirty="0"/>
              <a:t>Despite this, many young women may not know their rights and options regarding </a:t>
            </a:r>
            <a:r>
              <a:rPr lang="en-AU" dirty="0" smtClean="0"/>
              <a:t>abortion, therefore </a:t>
            </a:r>
            <a:r>
              <a:rPr lang="en-AU" dirty="0"/>
              <a:t>may be reluctant to seek the help they need.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The Abortion Law 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While the laws on abortions are strict about consent and availability, in practice it is not </a:t>
            </a:r>
            <a:r>
              <a:rPr lang="en-AU" dirty="0" smtClean="0"/>
              <a:t>difficult for </a:t>
            </a:r>
            <a:r>
              <a:rPr lang="en-AU" dirty="0"/>
              <a:t>young women to have abortions, with or without parental consent. Abortion is provided at </a:t>
            </a:r>
            <a:r>
              <a:rPr lang="en-AU" dirty="0" smtClean="0"/>
              <a:t>no cost </a:t>
            </a:r>
            <a:r>
              <a:rPr lang="en-AU" dirty="0"/>
              <a:t>by the </a:t>
            </a:r>
            <a:r>
              <a:rPr lang="en-AU" dirty="0" smtClean="0"/>
              <a:t>in some centres for </a:t>
            </a:r>
            <a:r>
              <a:rPr lang="en-AU" dirty="0"/>
              <a:t>up to 22 weeks into the pregnancy.</a:t>
            </a:r>
          </a:p>
          <a:p>
            <a:r>
              <a:rPr lang="en-AU" dirty="0" smtClean="0"/>
              <a:t>Some centres also provide </a:t>
            </a:r>
            <a:r>
              <a:rPr lang="en-AU" dirty="0"/>
              <a:t>confidential treatment for girls under 16, and has </a:t>
            </a:r>
            <a:r>
              <a:rPr lang="en-AU" dirty="0" smtClean="0"/>
              <a:t>counsellors </a:t>
            </a:r>
            <a:r>
              <a:rPr lang="en-AU" dirty="0"/>
              <a:t>available </a:t>
            </a:r>
            <a:r>
              <a:rPr lang="en-AU" dirty="0" smtClean="0"/>
              <a:t>to discuss </a:t>
            </a:r>
            <a:r>
              <a:rPr lang="en-AU" dirty="0"/>
              <a:t>options with patients, and any fears or issues they may have.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AU" b="1" dirty="0"/>
              <a:t>Issues: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r>
              <a:rPr lang="en-AU" dirty="0"/>
              <a:t>The girl may be pressured by her parents to do what they think is </a:t>
            </a:r>
            <a:r>
              <a:rPr lang="en-AU" dirty="0" smtClean="0"/>
              <a:t>right.</a:t>
            </a:r>
            <a:endParaRPr lang="en-AU" dirty="0"/>
          </a:p>
          <a:p>
            <a:r>
              <a:rPr lang="en-AU" dirty="0" smtClean="0"/>
              <a:t> </a:t>
            </a:r>
            <a:r>
              <a:rPr lang="en-AU" dirty="0"/>
              <a:t>Given the short amount of time a girl has to make the decision to terminate a pregnancy, </a:t>
            </a:r>
            <a:r>
              <a:rPr lang="en-AU" dirty="0" smtClean="0"/>
              <a:t>she may </a:t>
            </a:r>
            <a:r>
              <a:rPr lang="en-AU" dirty="0"/>
              <a:t>not be able to access all of the information she needs to make a fully informed </a:t>
            </a:r>
            <a:r>
              <a:rPr lang="en-AU" dirty="0" smtClean="0"/>
              <a:t>choice.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Issues: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The father may not want to be a part of the child’s life, or may not want the girl to have </a:t>
            </a:r>
            <a:r>
              <a:rPr lang="en-AU" dirty="0" smtClean="0"/>
              <a:t>an abortion </a:t>
            </a:r>
            <a:r>
              <a:rPr lang="en-AU" dirty="0"/>
              <a:t>– this might influence the girl’s decision to terminate the </a:t>
            </a:r>
            <a:r>
              <a:rPr lang="en-AU" dirty="0" smtClean="0"/>
              <a:t>pregnancy.</a:t>
            </a:r>
            <a:endParaRPr lang="en-AU" dirty="0"/>
          </a:p>
          <a:p>
            <a:r>
              <a:rPr lang="en-AU" dirty="0" smtClean="0"/>
              <a:t> </a:t>
            </a:r>
            <a:r>
              <a:rPr lang="en-AU" dirty="0"/>
              <a:t>Pregnancy also affects young men – while he has no right to stop the young girl </a:t>
            </a:r>
            <a:r>
              <a:rPr lang="en-AU" dirty="0" smtClean="0"/>
              <a:t>from terminating </a:t>
            </a:r>
            <a:r>
              <a:rPr lang="en-AU" dirty="0"/>
              <a:t>the pregnancy, he may also require </a:t>
            </a:r>
            <a:r>
              <a:rPr lang="en-AU" dirty="0" smtClean="0"/>
              <a:t>counselling </a:t>
            </a:r>
            <a:r>
              <a:rPr lang="en-AU" dirty="0"/>
              <a:t>and </a:t>
            </a:r>
            <a:r>
              <a:rPr lang="en-AU" dirty="0" smtClean="0"/>
              <a:t>support.</a:t>
            </a:r>
            <a:endParaRPr lang="en-AU" dirty="0"/>
          </a:p>
          <a:p>
            <a:r>
              <a:rPr lang="en-AU" dirty="0" smtClean="0"/>
              <a:t> </a:t>
            </a:r>
            <a:r>
              <a:rPr lang="en-AU" dirty="0"/>
              <a:t>This is not generally considered important, therefore young men may not </a:t>
            </a:r>
            <a:r>
              <a:rPr lang="en-AU" dirty="0" smtClean="0"/>
              <a:t>know where </a:t>
            </a:r>
            <a:r>
              <a:rPr lang="en-AU" dirty="0"/>
              <a:t>they can turn for </a:t>
            </a:r>
            <a:r>
              <a:rPr lang="en-AU" dirty="0" smtClean="0"/>
              <a:t>help.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Issues: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Counselling </a:t>
            </a:r>
            <a:r>
              <a:rPr lang="en-AU" dirty="0"/>
              <a:t>is not compulsory for abortions – young girls may not take the option and will </a:t>
            </a:r>
            <a:r>
              <a:rPr lang="en-AU" dirty="0" smtClean="0"/>
              <a:t>not have </a:t>
            </a:r>
            <a:r>
              <a:rPr lang="en-AU" dirty="0"/>
              <a:t>the opportunity to discuss their issues and </a:t>
            </a:r>
            <a:r>
              <a:rPr lang="en-AU" dirty="0" smtClean="0"/>
              <a:t>concerns.</a:t>
            </a:r>
          </a:p>
          <a:p>
            <a:r>
              <a:rPr lang="en-AU" dirty="0" smtClean="0"/>
              <a:t> </a:t>
            </a:r>
            <a:r>
              <a:rPr lang="en-AU" dirty="0"/>
              <a:t>Negative social attitudes towards abortion may influence the girl’s decision, or make </a:t>
            </a:r>
            <a:r>
              <a:rPr lang="en-AU" dirty="0" smtClean="0"/>
              <a:t>her reluctant </a:t>
            </a:r>
            <a:r>
              <a:rPr lang="en-AU" dirty="0"/>
              <a:t>to seek </a:t>
            </a:r>
            <a:r>
              <a:rPr lang="en-AU" dirty="0" smtClean="0"/>
              <a:t>help.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AU" b="1" dirty="0"/>
              <a:t>Questions: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/>
              <a:t>􀃆 Does the father have a right to know if the pregnancy is terminated?</a:t>
            </a:r>
          </a:p>
          <a:p>
            <a:pPr>
              <a:buNone/>
            </a:pPr>
            <a:r>
              <a:rPr lang="en-AU" dirty="0"/>
              <a:t>􀃆 Can a minor be sure that her parents won’t find out if she has an abortion?</a:t>
            </a:r>
          </a:p>
          <a:p>
            <a:pPr>
              <a:buNone/>
            </a:pPr>
            <a:r>
              <a:rPr lang="en-AU" dirty="0"/>
              <a:t>􀃆 What rights do the parents of a minor have in relation to termination of pregnancy?</a:t>
            </a:r>
          </a:p>
          <a:p>
            <a:pPr>
              <a:buNone/>
            </a:pPr>
            <a:r>
              <a:rPr lang="en-AU" dirty="0"/>
              <a:t>􀃆 If a parent suspects their daughter is having/has had an abortion, is there any way they can </a:t>
            </a:r>
            <a:r>
              <a:rPr lang="en-AU" dirty="0" smtClean="0"/>
              <a:t>find out</a:t>
            </a:r>
            <a:r>
              <a:rPr lang="en-AU" dirty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Questions: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/>
              <a:t>􀃆 What can a parent do to help their daughter through this difficult time?</a:t>
            </a:r>
          </a:p>
          <a:p>
            <a:pPr>
              <a:buNone/>
            </a:pPr>
            <a:r>
              <a:rPr lang="en-AU" dirty="0"/>
              <a:t>􀃆 What if the parents refuse to consent to an abortion?</a:t>
            </a:r>
          </a:p>
          <a:p>
            <a:pPr>
              <a:buNone/>
            </a:pPr>
            <a:r>
              <a:rPr lang="en-AU" dirty="0"/>
              <a:t>􀃆 What if parents are encouraging an abortion but the girl wants to keep the baby?</a:t>
            </a:r>
          </a:p>
          <a:p>
            <a:pPr>
              <a:buNone/>
            </a:pPr>
            <a:r>
              <a:rPr lang="en-AU" dirty="0"/>
              <a:t>􀃆 What are the physical and emotional risks of abortion?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Questions: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/>
              <a:t>􀃆 Who can a young woman talk to if she needs help making a decision?</a:t>
            </a:r>
          </a:p>
          <a:p>
            <a:pPr>
              <a:buNone/>
            </a:pPr>
            <a:r>
              <a:rPr lang="en-AU" dirty="0"/>
              <a:t>􀃆 Who can a young man talk to if he has issues concerning the abortion or pregnancy?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Abortion in Australia</vt:lpstr>
      <vt:lpstr>The Abortion Law Act</vt:lpstr>
      <vt:lpstr>Issues:</vt:lpstr>
      <vt:lpstr>Issues:</vt:lpstr>
      <vt:lpstr>Issues:</vt:lpstr>
      <vt:lpstr>Questions:</vt:lpstr>
      <vt:lpstr>Questions:</vt:lpstr>
      <vt:lpstr>Questions: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Daniel</cp:lastModifiedBy>
  <cp:revision>4</cp:revision>
  <dcterms:created xsi:type="dcterms:W3CDTF">2009-09-16T10:34:23Z</dcterms:created>
  <dcterms:modified xsi:type="dcterms:W3CDTF">2009-09-16T11:23:29Z</dcterms:modified>
</cp:coreProperties>
</file>